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6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</p:sldIdLst>
  <p:sldSz cy="5143500" cx="9144000"/>
  <p:notesSz cx="6858000" cy="9144000"/>
  <p:embeddedFontLst>
    <p:embeddedFont>
      <p:font typeface="Raleway"/>
      <p:regular r:id="rId40"/>
      <p:bold r:id="rId41"/>
      <p:italic r:id="rId42"/>
      <p:boldItalic r:id="rId43"/>
    </p:embeddedFont>
    <p:embeddedFont>
      <p:font typeface="Roboto"/>
      <p:regular r:id="rId44"/>
      <p:bold r:id="rId45"/>
      <p:italic r:id="rId46"/>
      <p:boldItalic r:id="rId47"/>
    </p:embeddedFont>
    <p:embeddedFont>
      <p:font typeface="Bebas Neue"/>
      <p:regular r:id="rId48"/>
    </p:embeddedFont>
    <p:embeddedFont>
      <p:font typeface="Inter Tight ExtraBold"/>
      <p:bold r:id="rId49"/>
      <p:boldItalic r:id="rId50"/>
    </p:embeddedFont>
    <p:embeddedFont>
      <p:font typeface="Inter Tight"/>
      <p:regular r:id="rId51"/>
      <p:bold r:id="rId52"/>
      <p:italic r:id="rId53"/>
      <p:boldItalic r:id="rId5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aleway-regular.fntdata"/><Relationship Id="rId42" Type="http://schemas.openxmlformats.org/officeDocument/2006/relationships/font" Target="fonts/Raleway-italic.fntdata"/><Relationship Id="rId41" Type="http://schemas.openxmlformats.org/officeDocument/2006/relationships/font" Target="fonts/Raleway-bold.fntdata"/><Relationship Id="rId44" Type="http://schemas.openxmlformats.org/officeDocument/2006/relationships/font" Target="fonts/Roboto-regular.fntdata"/><Relationship Id="rId43" Type="http://schemas.openxmlformats.org/officeDocument/2006/relationships/font" Target="fonts/Raleway-boldItalic.fntdata"/><Relationship Id="rId46" Type="http://schemas.openxmlformats.org/officeDocument/2006/relationships/font" Target="fonts/Roboto-italic.fntdata"/><Relationship Id="rId45" Type="http://schemas.openxmlformats.org/officeDocument/2006/relationships/font" Target="fonts/Roboto-bold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font" Target="fonts/BebasNeue-regular.fntdata"/><Relationship Id="rId47" Type="http://schemas.openxmlformats.org/officeDocument/2006/relationships/font" Target="fonts/Roboto-boldItalic.fntdata"/><Relationship Id="rId49" Type="http://schemas.openxmlformats.org/officeDocument/2006/relationships/font" Target="fonts/InterTightExtraBold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font" Target="fonts/InterTight-regular.fntdata"/><Relationship Id="rId50" Type="http://schemas.openxmlformats.org/officeDocument/2006/relationships/font" Target="fonts/InterTightExtraBold-boldItalic.fntdata"/><Relationship Id="rId53" Type="http://schemas.openxmlformats.org/officeDocument/2006/relationships/font" Target="fonts/InterTight-italic.fntdata"/><Relationship Id="rId52" Type="http://schemas.openxmlformats.org/officeDocument/2006/relationships/font" Target="fonts/InterTight-bold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54" Type="http://schemas.openxmlformats.org/officeDocument/2006/relationships/font" Target="fonts/InterTight-boldItalic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4dfce81f19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4dfce81f19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35cbe16649a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35cbe16649a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35cbe16649a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35cbe16649a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35cbe16649a_0_3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35cbe16649a_0_3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5cbe16649a_0_3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5cbe16649a_0_3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35cbe16649a_0_3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35cbe16649a_0_3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35cbcea2fa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35cbcea2fa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35cbe16649a_0_2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35cbe16649a_0_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35cbe16649a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35cbe16649a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35cbe16649a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35cbe16649a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35cbe16649a_0_3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35cbe16649a_0_3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5cbe16649a_0_2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35cbe16649a_0_2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35cbcea2fa9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35cbcea2fa9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35cbe16649a_0_2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35cbe16649a_0_2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35cbe16649a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35cbe16649a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35cbe16649a_0_3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35cbe16649a_0_3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35cbcea2fa9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35cbcea2fa9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35cbe16649a_0_2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35cbe16649a_0_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35cbe16649a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35cbe16649a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35cbe16649a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35cbe16649a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35cbe16649a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35cbe16649a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35cbe16649a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35cbe16649a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3c8230601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13c8230601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35cbe16649a_0_3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35cbe16649a_0_3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35cbe16649a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35cbe16649a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35cbe16649a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35cbe16649a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35cbe16649a_0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35cbe16649a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35cbe16649a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35cbe16649a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135e18421cc_13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135e18421cc_13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5cbe16649a_0_2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35cbe16649a_0_2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5cbe16649a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35cbe16649a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5cbe16649a_0_2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35cbe16649a_0_2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54dda1946d_4_27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54dda1946d_4_27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54dda1946d_6_3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54dda1946d_6_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5cbe16649a_0_2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35cbe16649a_0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hyperlink" Target="https://bit.ly/3A1uf1Q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/>
          <p:nvPr>
            <p:ph type="ctrTitle"/>
          </p:nvPr>
        </p:nvSpPr>
        <p:spPr>
          <a:xfrm>
            <a:off x="713225" y="554125"/>
            <a:ext cx="4945800" cy="3550500"/>
          </a:xfrm>
          <a:prstGeom prst="rect">
            <a:avLst/>
          </a:prstGeom>
          <a:solidFill>
            <a:schemeClr val="lt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901975" y="3914676"/>
            <a:ext cx="4528800" cy="674700"/>
          </a:xfrm>
          <a:prstGeom prst="rect">
            <a:avLst/>
          </a:prstGeom>
          <a:solidFill>
            <a:schemeClr val="dk1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10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10800000"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1"/>
          <p:cNvSpPr/>
          <p:nvPr/>
        </p:nvSpPr>
        <p:spPr>
          <a:xfrm>
            <a:off x="341250" y="263100"/>
            <a:ext cx="8461500" cy="4617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69" name="Google Shape;69;p11"/>
          <p:cNvGrpSpPr/>
          <p:nvPr/>
        </p:nvGrpSpPr>
        <p:grpSpPr>
          <a:xfrm>
            <a:off x="165075" y="1127888"/>
            <a:ext cx="8813838" cy="2793913"/>
            <a:chOff x="165088" y="1127888"/>
            <a:chExt cx="8813838" cy="2793913"/>
          </a:xfrm>
        </p:grpSpPr>
        <p:sp>
          <p:nvSpPr>
            <p:cNvPr id="70" name="Google Shape;70;p11"/>
            <p:cNvSpPr/>
            <p:nvPr/>
          </p:nvSpPr>
          <p:spPr>
            <a:xfrm>
              <a:off x="8630025" y="3572900"/>
              <a:ext cx="348900" cy="348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71" name="Google Shape;71;p11"/>
            <p:cNvSpPr/>
            <p:nvPr/>
          </p:nvSpPr>
          <p:spPr>
            <a:xfrm>
              <a:off x="165088" y="1127888"/>
              <a:ext cx="348900" cy="348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sp>
        <p:nvSpPr>
          <p:cNvPr id="72" name="Google Shape;72;p11"/>
          <p:cNvSpPr txBox="1"/>
          <p:nvPr>
            <p:ph hasCustomPrompt="1" type="title"/>
          </p:nvPr>
        </p:nvSpPr>
        <p:spPr>
          <a:xfrm>
            <a:off x="1284000" y="1288250"/>
            <a:ext cx="6576000" cy="197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73" name="Google Shape;73;p11"/>
          <p:cNvSpPr txBox="1"/>
          <p:nvPr>
            <p:ph idx="1" type="subTitle"/>
          </p:nvPr>
        </p:nvSpPr>
        <p:spPr>
          <a:xfrm>
            <a:off x="1284000" y="3259075"/>
            <a:ext cx="6576000" cy="4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_1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10800000"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3"/>
          <p:cNvSpPr/>
          <p:nvPr/>
        </p:nvSpPr>
        <p:spPr>
          <a:xfrm>
            <a:off x="341250" y="263100"/>
            <a:ext cx="8461500" cy="4617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78" name="Google Shape;78;p13"/>
          <p:cNvGrpSpPr/>
          <p:nvPr/>
        </p:nvGrpSpPr>
        <p:grpSpPr>
          <a:xfrm>
            <a:off x="165088" y="1127888"/>
            <a:ext cx="8813838" cy="2793913"/>
            <a:chOff x="165088" y="1127888"/>
            <a:chExt cx="8813838" cy="2793913"/>
          </a:xfrm>
        </p:grpSpPr>
        <p:sp>
          <p:nvSpPr>
            <p:cNvPr id="79" name="Google Shape;79;p13"/>
            <p:cNvSpPr/>
            <p:nvPr/>
          </p:nvSpPr>
          <p:spPr>
            <a:xfrm>
              <a:off x="8630025" y="3572900"/>
              <a:ext cx="348900" cy="348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80" name="Google Shape;80;p13"/>
            <p:cNvSpPr/>
            <p:nvPr/>
          </p:nvSpPr>
          <p:spPr>
            <a:xfrm>
              <a:off x="165088" y="1127888"/>
              <a:ext cx="348900" cy="348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sp>
        <p:nvSpPr>
          <p:cNvPr id="81" name="Google Shape;81;p1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82" name="Google Shape;82;p13"/>
          <p:cNvSpPr txBox="1"/>
          <p:nvPr>
            <p:ph idx="2" type="title"/>
          </p:nvPr>
        </p:nvSpPr>
        <p:spPr>
          <a:xfrm>
            <a:off x="899675" y="2373750"/>
            <a:ext cx="22512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3" name="Google Shape;83;p13"/>
          <p:cNvSpPr txBox="1"/>
          <p:nvPr>
            <p:ph idx="1" type="subTitle"/>
          </p:nvPr>
        </p:nvSpPr>
        <p:spPr>
          <a:xfrm>
            <a:off x="899675" y="2828318"/>
            <a:ext cx="2251200" cy="12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84" name="Google Shape;84;p13"/>
          <p:cNvSpPr txBox="1"/>
          <p:nvPr>
            <p:ph idx="3" type="title"/>
          </p:nvPr>
        </p:nvSpPr>
        <p:spPr>
          <a:xfrm>
            <a:off x="3446401" y="2373750"/>
            <a:ext cx="22512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5" name="Google Shape;85;p13"/>
          <p:cNvSpPr txBox="1"/>
          <p:nvPr>
            <p:ph idx="4" type="subTitle"/>
          </p:nvPr>
        </p:nvSpPr>
        <p:spPr>
          <a:xfrm>
            <a:off x="3446401" y="2828318"/>
            <a:ext cx="2251200" cy="12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86" name="Google Shape;86;p13"/>
          <p:cNvSpPr txBox="1"/>
          <p:nvPr>
            <p:ph idx="5" type="title"/>
          </p:nvPr>
        </p:nvSpPr>
        <p:spPr>
          <a:xfrm>
            <a:off x="5993127" y="2373750"/>
            <a:ext cx="22512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7" name="Google Shape;87;p13"/>
          <p:cNvSpPr txBox="1"/>
          <p:nvPr>
            <p:ph idx="6" type="subTitle"/>
          </p:nvPr>
        </p:nvSpPr>
        <p:spPr>
          <a:xfrm>
            <a:off x="5993127" y="2828318"/>
            <a:ext cx="2251200" cy="12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88" name="Google Shape;88;p13"/>
          <p:cNvSpPr txBox="1"/>
          <p:nvPr>
            <p:ph hasCustomPrompt="1" idx="7" type="title"/>
          </p:nvPr>
        </p:nvSpPr>
        <p:spPr>
          <a:xfrm>
            <a:off x="1657925" y="1642225"/>
            <a:ext cx="734700" cy="695700"/>
          </a:xfrm>
          <a:prstGeom prst="rect">
            <a:avLst/>
          </a:prstGeom>
          <a:solidFill>
            <a:schemeClr val="dk1"/>
          </a:solidFill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9" name="Google Shape;89;p13"/>
          <p:cNvSpPr txBox="1"/>
          <p:nvPr>
            <p:ph hasCustomPrompt="1" idx="8" type="title"/>
          </p:nvPr>
        </p:nvSpPr>
        <p:spPr>
          <a:xfrm>
            <a:off x="4204651" y="1642225"/>
            <a:ext cx="734700" cy="695700"/>
          </a:xfrm>
          <a:prstGeom prst="rect">
            <a:avLst/>
          </a:prstGeom>
          <a:solidFill>
            <a:schemeClr val="dk1"/>
          </a:solidFill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0" name="Google Shape;90;p13"/>
          <p:cNvSpPr txBox="1"/>
          <p:nvPr>
            <p:ph hasCustomPrompt="1" idx="9" type="title"/>
          </p:nvPr>
        </p:nvSpPr>
        <p:spPr>
          <a:xfrm>
            <a:off x="6751377" y="1642225"/>
            <a:ext cx="734700" cy="695700"/>
          </a:xfrm>
          <a:prstGeom prst="rect">
            <a:avLst/>
          </a:prstGeom>
          <a:solidFill>
            <a:schemeClr val="dk1"/>
          </a:solidFill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ONE_COLUMN_TEXT_1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4"/>
          <p:cNvSpPr/>
          <p:nvPr/>
        </p:nvSpPr>
        <p:spPr>
          <a:xfrm>
            <a:off x="341250" y="263100"/>
            <a:ext cx="8461500" cy="4617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94" name="Google Shape;94;p14"/>
          <p:cNvGrpSpPr/>
          <p:nvPr/>
        </p:nvGrpSpPr>
        <p:grpSpPr>
          <a:xfrm>
            <a:off x="165088" y="1204475"/>
            <a:ext cx="8810437" cy="3505875"/>
            <a:chOff x="165088" y="1204475"/>
            <a:chExt cx="8810437" cy="3505875"/>
          </a:xfrm>
        </p:grpSpPr>
        <p:sp>
          <p:nvSpPr>
            <p:cNvPr id="95" name="Google Shape;95;p14"/>
            <p:cNvSpPr/>
            <p:nvPr/>
          </p:nvSpPr>
          <p:spPr>
            <a:xfrm>
              <a:off x="165088" y="4361450"/>
              <a:ext cx="348900" cy="348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96" name="Google Shape;96;p14"/>
            <p:cNvSpPr/>
            <p:nvPr/>
          </p:nvSpPr>
          <p:spPr>
            <a:xfrm>
              <a:off x="8626625" y="1204475"/>
              <a:ext cx="348900" cy="348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sp>
        <p:nvSpPr>
          <p:cNvPr id="97" name="Google Shape;97;p14"/>
          <p:cNvSpPr txBox="1"/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98" name="Google Shape;98;p14"/>
          <p:cNvSpPr txBox="1"/>
          <p:nvPr>
            <p:ph idx="1" type="subTitle"/>
          </p:nvPr>
        </p:nvSpPr>
        <p:spPr>
          <a:xfrm>
            <a:off x="3790525" y="1403850"/>
            <a:ext cx="4640400" cy="306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aleway Light"/>
              <a:buChar char="●"/>
              <a:defRPr sz="1100"/>
            </a:lvl1pPr>
            <a:lvl2pPr lvl="1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/>
        </p:txBody>
      </p:sp>
      <p:sp>
        <p:nvSpPr>
          <p:cNvPr id="99" name="Google Shape;99;p14"/>
          <p:cNvSpPr/>
          <p:nvPr>
            <p:ph idx="2" type="pic"/>
          </p:nvPr>
        </p:nvSpPr>
        <p:spPr>
          <a:xfrm>
            <a:off x="713225" y="1525750"/>
            <a:ext cx="2808900" cy="26973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5"/>
          <p:cNvSpPr txBox="1"/>
          <p:nvPr>
            <p:ph type="title"/>
          </p:nvPr>
        </p:nvSpPr>
        <p:spPr>
          <a:xfrm>
            <a:off x="3729925" y="3081221"/>
            <a:ext cx="4360200" cy="668700"/>
          </a:xfrm>
          <a:prstGeom prst="rect">
            <a:avLst/>
          </a:prstGeom>
          <a:solidFill>
            <a:schemeClr val="dk1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3" name="Google Shape;103;p15"/>
          <p:cNvSpPr txBox="1"/>
          <p:nvPr>
            <p:ph idx="1" type="subTitle"/>
          </p:nvPr>
        </p:nvSpPr>
        <p:spPr>
          <a:xfrm>
            <a:off x="885750" y="1027393"/>
            <a:ext cx="7372500" cy="2239500"/>
          </a:xfrm>
          <a:prstGeom prst="rect">
            <a:avLst/>
          </a:prstGeom>
          <a:solidFill>
            <a:schemeClr val="lt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10800000"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6"/>
          <p:cNvSpPr/>
          <p:nvPr/>
        </p:nvSpPr>
        <p:spPr>
          <a:xfrm>
            <a:off x="341250" y="263100"/>
            <a:ext cx="8461500" cy="4617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107" name="Google Shape;107;p16"/>
          <p:cNvGrpSpPr/>
          <p:nvPr/>
        </p:nvGrpSpPr>
        <p:grpSpPr>
          <a:xfrm>
            <a:off x="1013388" y="2625600"/>
            <a:ext cx="7967925" cy="2428375"/>
            <a:chOff x="1013388" y="2625600"/>
            <a:chExt cx="7967925" cy="2428375"/>
          </a:xfrm>
        </p:grpSpPr>
        <p:sp>
          <p:nvSpPr>
            <p:cNvPr id="108" name="Google Shape;108;p16"/>
            <p:cNvSpPr/>
            <p:nvPr/>
          </p:nvSpPr>
          <p:spPr>
            <a:xfrm>
              <a:off x="1013388" y="4705075"/>
              <a:ext cx="348900" cy="348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109" name="Google Shape;109;p16"/>
            <p:cNvSpPr/>
            <p:nvPr/>
          </p:nvSpPr>
          <p:spPr>
            <a:xfrm>
              <a:off x="8632413" y="2625600"/>
              <a:ext cx="348900" cy="348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sp>
        <p:nvSpPr>
          <p:cNvPr id="110" name="Google Shape;110;p1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11" name="Google Shape;111;p16"/>
          <p:cNvSpPr txBox="1"/>
          <p:nvPr>
            <p:ph idx="1" type="subTitle"/>
          </p:nvPr>
        </p:nvSpPr>
        <p:spPr>
          <a:xfrm>
            <a:off x="4769881" y="1268550"/>
            <a:ext cx="3466800" cy="299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sz="1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12" name="Google Shape;112;p16"/>
          <p:cNvSpPr txBox="1"/>
          <p:nvPr>
            <p:ph idx="2" type="subTitle"/>
          </p:nvPr>
        </p:nvSpPr>
        <p:spPr>
          <a:xfrm>
            <a:off x="907313" y="1268550"/>
            <a:ext cx="3466800" cy="299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sz="1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10800000"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7"/>
          <p:cNvSpPr txBox="1"/>
          <p:nvPr>
            <p:ph type="title"/>
          </p:nvPr>
        </p:nvSpPr>
        <p:spPr>
          <a:xfrm>
            <a:off x="961825" y="762675"/>
            <a:ext cx="4448100" cy="1404900"/>
          </a:xfrm>
          <a:prstGeom prst="rect">
            <a:avLst/>
          </a:prstGeom>
          <a:solidFill>
            <a:schemeClr val="lt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16" name="Google Shape;116;p17"/>
          <p:cNvSpPr txBox="1"/>
          <p:nvPr>
            <p:ph idx="1" type="subTitle"/>
          </p:nvPr>
        </p:nvSpPr>
        <p:spPr>
          <a:xfrm>
            <a:off x="3733975" y="1951025"/>
            <a:ext cx="4448100" cy="10587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17"/>
          <p:cNvSpPr txBox="1"/>
          <p:nvPr/>
        </p:nvSpPr>
        <p:spPr>
          <a:xfrm>
            <a:off x="2099100" y="3454125"/>
            <a:ext cx="4945800" cy="5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CREDITS:</a:t>
            </a:r>
            <a:r>
              <a:rPr lang="en" sz="1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 This presentation template was created by </a:t>
            </a:r>
            <a:r>
              <a:rPr b="1" lang="en" sz="1200" u="sng">
                <a:solidFill>
                  <a:schemeClr val="hlink"/>
                </a:solidFill>
                <a:latin typeface="Raleway"/>
                <a:ea typeface="Raleway"/>
                <a:cs typeface="Raleway"/>
                <a:sym typeface="Raleway"/>
                <a:hlinkClick r:id="rId3"/>
              </a:rPr>
              <a:t>Slidesgo</a:t>
            </a:r>
            <a:r>
              <a:rPr lang="en" sz="1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, and includes icons by </a:t>
            </a:r>
            <a:r>
              <a:rPr b="1" lang="en" sz="1200" u="sng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, and infographics &amp; images by </a:t>
            </a:r>
            <a:r>
              <a:rPr b="1" lang="en" sz="1200" u="sng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200" u="sng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endParaRPr b="1" sz="1200" u="sng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8"/>
          <p:cNvSpPr/>
          <p:nvPr/>
        </p:nvSpPr>
        <p:spPr>
          <a:xfrm>
            <a:off x="1176000" y="713550"/>
            <a:ext cx="6792000" cy="3716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121" name="Google Shape;121;p18"/>
          <p:cNvGrpSpPr/>
          <p:nvPr/>
        </p:nvGrpSpPr>
        <p:grpSpPr>
          <a:xfrm>
            <a:off x="1530738" y="1033800"/>
            <a:ext cx="6604925" cy="3570200"/>
            <a:chOff x="1530738" y="1033800"/>
            <a:chExt cx="6604925" cy="3570200"/>
          </a:xfrm>
        </p:grpSpPr>
        <p:sp>
          <p:nvSpPr>
            <p:cNvPr id="122" name="Google Shape;122;p18"/>
            <p:cNvSpPr/>
            <p:nvPr/>
          </p:nvSpPr>
          <p:spPr>
            <a:xfrm>
              <a:off x="1530738" y="4255100"/>
              <a:ext cx="348900" cy="348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123" name="Google Shape;123;p18"/>
            <p:cNvSpPr/>
            <p:nvPr/>
          </p:nvSpPr>
          <p:spPr>
            <a:xfrm>
              <a:off x="7786763" y="1033800"/>
              <a:ext cx="348900" cy="348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1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10800000"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9"/>
          <p:cNvSpPr/>
          <p:nvPr/>
        </p:nvSpPr>
        <p:spPr>
          <a:xfrm>
            <a:off x="7943188" y="376713"/>
            <a:ext cx="645600" cy="645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27" name="Google Shape;127;p19"/>
          <p:cNvSpPr/>
          <p:nvPr/>
        </p:nvSpPr>
        <p:spPr>
          <a:xfrm>
            <a:off x="555213" y="4121188"/>
            <a:ext cx="645600" cy="645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/>
          <p:nvPr>
            <p:ph type="title"/>
          </p:nvPr>
        </p:nvSpPr>
        <p:spPr>
          <a:xfrm>
            <a:off x="1681775" y="1793200"/>
            <a:ext cx="5067600" cy="1860300"/>
          </a:xfrm>
          <a:prstGeom prst="rect">
            <a:avLst/>
          </a:prstGeom>
          <a:solidFill>
            <a:schemeClr val="lt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hasCustomPrompt="1" idx="2" type="title"/>
          </p:nvPr>
        </p:nvSpPr>
        <p:spPr>
          <a:xfrm>
            <a:off x="835988" y="816025"/>
            <a:ext cx="1316700" cy="13191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/>
          <p:nvPr>
            <p:ph idx="1" type="subTitle"/>
          </p:nvPr>
        </p:nvSpPr>
        <p:spPr>
          <a:xfrm>
            <a:off x="3240388" y="3585875"/>
            <a:ext cx="5067600" cy="6456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4"/>
          <p:cNvSpPr/>
          <p:nvPr/>
        </p:nvSpPr>
        <p:spPr>
          <a:xfrm>
            <a:off x="341250" y="263100"/>
            <a:ext cx="8461500" cy="4617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20" name="Google Shape;20;p4"/>
          <p:cNvGrpSpPr/>
          <p:nvPr/>
        </p:nvGrpSpPr>
        <p:grpSpPr>
          <a:xfrm>
            <a:off x="165075" y="1139550"/>
            <a:ext cx="8813838" cy="3235850"/>
            <a:chOff x="165088" y="1139550"/>
            <a:chExt cx="8813838" cy="3235850"/>
          </a:xfrm>
        </p:grpSpPr>
        <p:sp>
          <p:nvSpPr>
            <p:cNvPr id="21" name="Google Shape;21;p4"/>
            <p:cNvSpPr/>
            <p:nvPr/>
          </p:nvSpPr>
          <p:spPr>
            <a:xfrm>
              <a:off x="165088" y="4026500"/>
              <a:ext cx="348900" cy="348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22" name="Google Shape;22;p4"/>
            <p:cNvSpPr/>
            <p:nvPr/>
          </p:nvSpPr>
          <p:spPr>
            <a:xfrm>
              <a:off x="8630025" y="1139550"/>
              <a:ext cx="348900" cy="348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sp>
        <p:nvSpPr>
          <p:cNvPr id="23" name="Google Shape;23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" type="body"/>
          </p:nvPr>
        </p:nvSpPr>
        <p:spPr>
          <a:xfrm>
            <a:off x="720000" y="1139551"/>
            <a:ext cx="7704000" cy="34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FFB7"/>
              </a:buClr>
              <a:buSzPts val="1100"/>
              <a:buFont typeface="Nunito Light"/>
              <a:buChar char="●"/>
              <a:defRPr sz="1200"/>
            </a:lvl1pPr>
            <a:lvl2pPr indent="-29845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C800"/>
              </a:buClr>
              <a:buSzPts val="1100"/>
              <a:buFont typeface="Nunito Light"/>
              <a:buChar char="○"/>
              <a:defRPr sz="1100">
                <a:solidFill>
                  <a:srgbClr val="434343"/>
                </a:solidFill>
              </a:defRPr>
            </a:lvl2pPr>
            <a:lvl3pPr indent="-29845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C800"/>
              </a:buClr>
              <a:buSzPts val="1100"/>
              <a:buFont typeface="Nunito Light"/>
              <a:buChar char="■"/>
              <a:defRPr sz="1100">
                <a:solidFill>
                  <a:srgbClr val="434343"/>
                </a:solidFill>
              </a:defRPr>
            </a:lvl3pPr>
            <a:lvl4pPr indent="-29845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C800"/>
              </a:buClr>
              <a:buSzPts val="1100"/>
              <a:buFont typeface="Nunito Light"/>
              <a:buChar char="●"/>
              <a:defRPr sz="1100">
                <a:solidFill>
                  <a:srgbClr val="434343"/>
                </a:solidFill>
              </a:defRPr>
            </a:lvl4pPr>
            <a:lvl5pPr indent="-29845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Nunito Light"/>
              <a:buChar char="○"/>
              <a:defRPr sz="1100">
                <a:solidFill>
                  <a:srgbClr val="434343"/>
                </a:solidFill>
              </a:defRPr>
            </a:lvl5pPr>
            <a:lvl6pPr indent="-29845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Nunito Light"/>
              <a:buChar char="■"/>
              <a:defRPr sz="1100">
                <a:solidFill>
                  <a:srgbClr val="434343"/>
                </a:solidFill>
              </a:defRPr>
            </a:lvl6pPr>
            <a:lvl7pPr indent="-29845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Nunito Light"/>
              <a:buChar char="●"/>
              <a:defRPr sz="1100">
                <a:solidFill>
                  <a:srgbClr val="434343"/>
                </a:solidFill>
              </a:defRPr>
            </a:lvl7pPr>
            <a:lvl8pPr indent="-29845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Nunito Light"/>
              <a:buChar char="○"/>
              <a:defRPr sz="1100">
                <a:solidFill>
                  <a:srgbClr val="434343"/>
                </a:solidFill>
              </a:defRPr>
            </a:lvl8pPr>
            <a:lvl9pPr indent="-29845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100"/>
              <a:buFont typeface="Nunito Light"/>
              <a:buChar char="■"/>
              <a:defRPr sz="1100">
                <a:solidFill>
                  <a:srgbClr val="43434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oogle Shape;26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10800000"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5"/>
          <p:cNvSpPr/>
          <p:nvPr/>
        </p:nvSpPr>
        <p:spPr>
          <a:xfrm>
            <a:off x="341250" y="263100"/>
            <a:ext cx="8461500" cy="4617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28" name="Google Shape;28;p5"/>
          <p:cNvGrpSpPr/>
          <p:nvPr/>
        </p:nvGrpSpPr>
        <p:grpSpPr>
          <a:xfrm>
            <a:off x="707800" y="110088"/>
            <a:ext cx="7728375" cy="4923300"/>
            <a:chOff x="719988" y="96113"/>
            <a:chExt cx="7728375" cy="4923300"/>
          </a:xfrm>
        </p:grpSpPr>
        <p:sp>
          <p:nvSpPr>
            <p:cNvPr id="29" name="Google Shape;29;p5"/>
            <p:cNvSpPr/>
            <p:nvPr/>
          </p:nvSpPr>
          <p:spPr>
            <a:xfrm>
              <a:off x="8099463" y="96113"/>
              <a:ext cx="348900" cy="348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30" name="Google Shape;30;p5"/>
            <p:cNvSpPr/>
            <p:nvPr/>
          </p:nvSpPr>
          <p:spPr>
            <a:xfrm>
              <a:off x="719988" y="4670513"/>
              <a:ext cx="348900" cy="348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sp>
        <p:nvSpPr>
          <p:cNvPr id="31" name="Google Shape;31;p5"/>
          <p:cNvSpPr txBox="1"/>
          <p:nvPr>
            <p:ph type="title"/>
          </p:nvPr>
        </p:nvSpPr>
        <p:spPr>
          <a:xfrm>
            <a:off x="2209950" y="445025"/>
            <a:ext cx="4724100" cy="117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" type="subTitle"/>
          </p:nvPr>
        </p:nvSpPr>
        <p:spPr>
          <a:xfrm>
            <a:off x="4777889" y="2447375"/>
            <a:ext cx="3435300" cy="170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3" name="Google Shape;33;p5"/>
          <p:cNvSpPr txBox="1"/>
          <p:nvPr>
            <p:ph idx="2" type="subTitle"/>
          </p:nvPr>
        </p:nvSpPr>
        <p:spPr>
          <a:xfrm>
            <a:off x="930813" y="2447375"/>
            <a:ext cx="3435300" cy="170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4" name="Google Shape;34;p5"/>
          <p:cNvSpPr txBox="1"/>
          <p:nvPr>
            <p:ph idx="3" type="subTitle"/>
          </p:nvPr>
        </p:nvSpPr>
        <p:spPr>
          <a:xfrm>
            <a:off x="4777887" y="2139350"/>
            <a:ext cx="3435300" cy="39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Inter Tight ExtraBold"/>
                <a:ea typeface="Inter Tight ExtraBold"/>
                <a:cs typeface="Inter Tight ExtraBold"/>
                <a:sym typeface="Inter Tight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5" name="Google Shape;35;p5"/>
          <p:cNvSpPr txBox="1"/>
          <p:nvPr>
            <p:ph idx="4" type="subTitle"/>
          </p:nvPr>
        </p:nvSpPr>
        <p:spPr>
          <a:xfrm>
            <a:off x="930813" y="2139350"/>
            <a:ext cx="3435300" cy="39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Inter Tight ExtraBold"/>
                <a:ea typeface="Inter Tight ExtraBold"/>
                <a:cs typeface="Inter Tight ExtraBold"/>
                <a:sym typeface="Inter Tight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oogle Shape;37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6"/>
          <p:cNvSpPr/>
          <p:nvPr/>
        </p:nvSpPr>
        <p:spPr>
          <a:xfrm>
            <a:off x="341250" y="263100"/>
            <a:ext cx="8461500" cy="4617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39" name="Google Shape;39;p6"/>
          <p:cNvGrpSpPr/>
          <p:nvPr/>
        </p:nvGrpSpPr>
        <p:grpSpPr>
          <a:xfrm>
            <a:off x="161423" y="2329638"/>
            <a:ext cx="8821175" cy="2054225"/>
            <a:chOff x="161061" y="2329638"/>
            <a:chExt cx="8821175" cy="2054225"/>
          </a:xfrm>
        </p:grpSpPr>
        <p:sp>
          <p:nvSpPr>
            <p:cNvPr id="40" name="Google Shape;40;p6"/>
            <p:cNvSpPr/>
            <p:nvPr/>
          </p:nvSpPr>
          <p:spPr>
            <a:xfrm>
              <a:off x="161061" y="2329638"/>
              <a:ext cx="348900" cy="348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41" name="Google Shape;41;p6"/>
            <p:cNvSpPr/>
            <p:nvPr/>
          </p:nvSpPr>
          <p:spPr>
            <a:xfrm>
              <a:off x="8633336" y="4034963"/>
              <a:ext cx="348900" cy="348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sp>
        <p:nvSpPr>
          <p:cNvPr id="42" name="Google Shape;42;p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oogle Shape;44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7"/>
          <p:cNvSpPr/>
          <p:nvPr/>
        </p:nvSpPr>
        <p:spPr>
          <a:xfrm>
            <a:off x="341250" y="263100"/>
            <a:ext cx="8461500" cy="4617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6" name="Google Shape;46;p7"/>
          <p:cNvSpPr/>
          <p:nvPr/>
        </p:nvSpPr>
        <p:spPr>
          <a:xfrm>
            <a:off x="167875" y="1620925"/>
            <a:ext cx="348900" cy="348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7" name="Google Shape;47;p7"/>
          <p:cNvSpPr txBox="1"/>
          <p:nvPr>
            <p:ph type="title"/>
          </p:nvPr>
        </p:nvSpPr>
        <p:spPr>
          <a:xfrm>
            <a:off x="716550" y="584725"/>
            <a:ext cx="77109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" type="subTitle"/>
          </p:nvPr>
        </p:nvSpPr>
        <p:spPr>
          <a:xfrm>
            <a:off x="720000" y="1378475"/>
            <a:ext cx="3961500" cy="306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 sz="1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/>
        </p:txBody>
      </p:sp>
      <p:sp>
        <p:nvSpPr>
          <p:cNvPr id="49" name="Google Shape;49;p7"/>
          <p:cNvSpPr/>
          <p:nvPr>
            <p:ph idx="2" type="pic"/>
          </p:nvPr>
        </p:nvSpPr>
        <p:spPr>
          <a:xfrm>
            <a:off x="5412700" y="1289600"/>
            <a:ext cx="2737500" cy="32397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10800000"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8"/>
          <p:cNvSpPr/>
          <p:nvPr/>
        </p:nvSpPr>
        <p:spPr>
          <a:xfrm>
            <a:off x="341250" y="263100"/>
            <a:ext cx="8461500" cy="4617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53" name="Google Shape;53;p8"/>
          <p:cNvGrpSpPr/>
          <p:nvPr/>
        </p:nvGrpSpPr>
        <p:grpSpPr>
          <a:xfrm>
            <a:off x="719988" y="96113"/>
            <a:ext cx="5968350" cy="4923300"/>
            <a:chOff x="719988" y="96113"/>
            <a:chExt cx="5968350" cy="4923300"/>
          </a:xfrm>
        </p:grpSpPr>
        <p:sp>
          <p:nvSpPr>
            <p:cNvPr id="54" name="Google Shape;54;p8"/>
            <p:cNvSpPr/>
            <p:nvPr/>
          </p:nvSpPr>
          <p:spPr>
            <a:xfrm>
              <a:off x="6339438" y="96113"/>
              <a:ext cx="348900" cy="348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55" name="Google Shape;55;p8"/>
            <p:cNvSpPr/>
            <p:nvPr/>
          </p:nvSpPr>
          <p:spPr>
            <a:xfrm>
              <a:off x="719988" y="4670513"/>
              <a:ext cx="348900" cy="348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sp>
        <p:nvSpPr>
          <p:cNvPr id="56" name="Google Shape;56;p8"/>
          <p:cNvSpPr txBox="1"/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9"/>
          <p:cNvSpPr/>
          <p:nvPr/>
        </p:nvSpPr>
        <p:spPr>
          <a:xfrm>
            <a:off x="341250" y="263100"/>
            <a:ext cx="8461500" cy="4617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0" name="Google Shape;60;p9"/>
          <p:cNvSpPr/>
          <p:nvPr/>
        </p:nvSpPr>
        <p:spPr>
          <a:xfrm>
            <a:off x="167875" y="1620925"/>
            <a:ext cx="348900" cy="348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1" name="Google Shape;61;p9"/>
          <p:cNvSpPr txBox="1"/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1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62" name="Google Shape;62;p9"/>
          <p:cNvSpPr txBox="1"/>
          <p:nvPr>
            <p:ph idx="1" type="subTitle"/>
          </p:nvPr>
        </p:nvSpPr>
        <p:spPr>
          <a:xfrm>
            <a:off x="2135550" y="3153500"/>
            <a:ext cx="4872900" cy="80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0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65" name="Google Shape;65;p10"/>
          <p:cNvSpPr txBox="1"/>
          <p:nvPr>
            <p:ph type="title"/>
          </p:nvPr>
        </p:nvSpPr>
        <p:spPr>
          <a:xfrm>
            <a:off x="720000" y="3775925"/>
            <a:ext cx="7704000" cy="811200"/>
          </a:xfrm>
          <a:prstGeom prst="rect">
            <a:avLst/>
          </a:prstGeom>
          <a:solidFill>
            <a:schemeClr val="lt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theme" Target="../theme/theme2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nter Tight ExtraBold"/>
              <a:buNone/>
              <a:defRPr sz="3500">
                <a:solidFill>
                  <a:schemeClr val="dk1"/>
                </a:solidFill>
                <a:latin typeface="Inter Tight ExtraBold"/>
                <a:ea typeface="Inter Tight ExtraBold"/>
                <a:cs typeface="Inter Tight ExtraBold"/>
                <a:sym typeface="Inter Tigh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nter Tight ExtraBold"/>
              <a:buNone/>
              <a:defRPr sz="3500">
                <a:solidFill>
                  <a:schemeClr val="dk1"/>
                </a:solidFill>
                <a:latin typeface="Inter Tight ExtraBold"/>
                <a:ea typeface="Inter Tight ExtraBold"/>
                <a:cs typeface="Inter Tight ExtraBold"/>
                <a:sym typeface="Inter Tight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nter Tight ExtraBold"/>
              <a:buNone/>
              <a:defRPr sz="3500">
                <a:solidFill>
                  <a:schemeClr val="dk1"/>
                </a:solidFill>
                <a:latin typeface="Inter Tight ExtraBold"/>
                <a:ea typeface="Inter Tight ExtraBold"/>
                <a:cs typeface="Inter Tight ExtraBold"/>
                <a:sym typeface="Inter Tight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nter Tight ExtraBold"/>
              <a:buNone/>
              <a:defRPr sz="3500">
                <a:solidFill>
                  <a:schemeClr val="dk1"/>
                </a:solidFill>
                <a:latin typeface="Inter Tight ExtraBold"/>
                <a:ea typeface="Inter Tight ExtraBold"/>
                <a:cs typeface="Inter Tight ExtraBold"/>
                <a:sym typeface="Inter Tight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nter Tight ExtraBold"/>
              <a:buNone/>
              <a:defRPr sz="3500">
                <a:solidFill>
                  <a:schemeClr val="dk1"/>
                </a:solidFill>
                <a:latin typeface="Inter Tight ExtraBold"/>
                <a:ea typeface="Inter Tight ExtraBold"/>
                <a:cs typeface="Inter Tight ExtraBold"/>
                <a:sym typeface="Inter Tight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nter Tight ExtraBold"/>
              <a:buNone/>
              <a:defRPr sz="3500">
                <a:solidFill>
                  <a:schemeClr val="dk1"/>
                </a:solidFill>
                <a:latin typeface="Inter Tight ExtraBold"/>
                <a:ea typeface="Inter Tight ExtraBold"/>
                <a:cs typeface="Inter Tight ExtraBold"/>
                <a:sym typeface="Inter Tight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nter Tight ExtraBold"/>
              <a:buNone/>
              <a:defRPr sz="3500">
                <a:solidFill>
                  <a:schemeClr val="dk1"/>
                </a:solidFill>
                <a:latin typeface="Inter Tight ExtraBold"/>
                <a:ea typeface="Inter Tight ExtraBold"/>
                <a:cs typeface="Inter Tight ExtraBold"/>
                <a:sym typeface="Inter Tight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nter Tight ExtraBold"/>
              <a:buNone/>
              <a:defRPr sz="3500">
                <a:solidFill>
                  <a:schemeClr val="dk1"/>
                </a:solidFill>
                <a:latin typeface="Inter Tight ExtraBold"/>
                <a:ea typeface="Inter Tight ExtraBold"/>
                <a:cs typeface="Inter Tight ExtraBold"/>
                <a:sym typeface="Inter Tight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nter Tight ExtraBold"/>
              <a:buNone/>
              <a:defRPr sz="3500">
                <a:solidFill>
                  <a:schemeClr val="dk1"/>
                </a:solidFill>
                <a:latin typeface="Inter Tight ExtraBold"/>
                <a:ea typeface="Inter Tight ExtraBold"/>
                <a:cs typeface="Inter Tight ExtraBold"/>
                <a:sym typeface="Inter Tight ExtraBo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●"/>
              <a:def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indent="-3175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○"/>
              <a:def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indent="-3175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■"/>
              <a:def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indent="-3175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●"/>
              <a:def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indent="-3175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○"/>
              <a:def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indent="-3175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■"/>
              <a:def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indent="-3175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●"/>
              <a:def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indent="-3175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○"/>
              <a:def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indent="-3175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aleway"/>
              <a:buChar char="■"/>
              <a:def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0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4.jpg"/><Relationship Id="rId4" Type="http://schemas.openxmlformats.org/officeDocument/2006/relationships/image" Target="../media/image26.jpg"/><Relationship Id="rId9" Type="http://schemas.openxmlformats.org/officeDocument/2006/relationships/image" Target="../media/image2.png"/><Relationship Id="rId5" Type="http://schemas.openxmlformats.org/officeDocument/2006/relationships/image" Target="../media/image23.jpg"/><Relationship Id="rId6" Type="http://schemas.openxmlformats.org/officeDocument/2006/relationships/image" Target="../media/image27.jpg"/><Relationship Id="rId7" Type="http://schemas.openxmlformats.org/officeDocument/2006/relationships/image" Target="../media/image4.png"/><Relationship Id="rId8" Type="http://schemas.openxmlformats.org/officeDocument/2006/relationships/image" Target="../media/image2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github.com/daipaigrat" TargetMode="External"/><Relationship Id="rId4" Type="http://schemas.openxmlformats.org/officeDocument/2006/relationships/hyperlink" Target="https://github.com/itjustme888" TargetMode="External"/><Relationship Id="rId5" Type="http://schemas.openxmlformats.org/officeDocument/2006/relationships/hyperlink" Target="https://github.com/just-student-19" TargetMode="External"/><Relationship Id="rId6" Type="http://schemas.openxmlformats.org/officeDocument/2006/relationships/hyperlink" Target="https://github.com/All9wer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4.jpg"/><Relationship Id="rId4" Type="http://schemas.openxmlformats.org/officeDocument/2006/relationships/image" Target="../media/image23.jpg"/><Relationship Id="rId5" Type="http://schemas.openxmlformats.org/officeDocument/2006/relationships/image" Target="../media/image7.png"/><Relationship Id="rId6" Type="http://schemas.openxmlformats.org/officeDocument/2006/relationships/image" Target="../media/image1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4.jpg"/><Relationship Id="rId4" Type="http://schemas.openxmlformats.org/officeDocument/2006/relationships/image" Target="../media/image26.jpg"/><Relationship Id="rId5" Type="http://schemas.openxmlformats.org/officeDocument/2006/relationships/image" Target="../media/image23.jpg"/><Relationship Id="rId6" Type="http://schemas.openxmlformats.org/officeDocument/2006/relationships/image" Target="../media/image5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9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9.png"/><Relationship Id="rId4" Type="http://schemas.openxmlformats.org/officeDocument/2006/relationships/image" Target="../media/image2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8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9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5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4.jpg"/><Relationship Id="rId4" Type="http://schemas.openxmlformats.org/officeDocument/2006/relationships/image" Target="../media/image26.jpg"/><Relationship Id="rId5" Type="http://schemas.openxmlformats.org/officeDocument/2006/relationships/image" Target="../media/image23.jpg"/><Relationship Id="rId6" Type="http://schemas.openxmlformats.org/officeDocument/2006/relationships/image" Target="../media/image9.png"/><Relationship Id="rId7" Type="http://schemas.openxmlformats.org/officeDocument/2006/relationships/image" Target="../media/image7.png"/><Relationship Id="rId8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0"/>
          <p:cNvSpPr txBox="1"/>
          <p:nvPr>
            <p:ph type="ctrTitle"/>
          </p:nvPr>
        </p:nvSpPr>
        <p:spPr>
          <a:xfrm>
            <a:off x="713225" y="554125"/>
            <a:ext cx="4945800" cy="355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900"/>
              <a:t>Анализ чатов Telegram с помощью LLM</a:t>
            </a:r>
            <a:endParaRPr sz="4900"/>
          </a:p>
        </p:txBody>
      </p:sp>
      <p:sp>
        <p:nvSpPr>
          <p:cNvPr id="133" name="Google Shape;133;p20"/>
          <p:cNvSpPr txBox="1"/>
          <p:nvPr>
            <p:ph idx="1" type="subTitle"/>
          </p:nvPr>
        </p:nvSpPr>
        <p:spPr>
          <a:xfrm>
            <a:off x="3901975" y="3914676"/>
            <a:ext cx="4528800" cy="67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*AdminHelper*</a:t>
            </a:r>
            <a:endParaRPr/>
          </a:p>
        </p:txBody>
      </p:sp>
      <p:sp>
        <p:nvSpPr>
          <p:cNvPr id="134" name="Google Shape;134;p20"/>
          <p:cNvSpPr/>
          <p:nvPr/>
        </p:nvSpPr>
        <p:spPr>
          <a:xfrm>
            <a:off x="7785175" y="263100"/>
            <a:ext cx="645600" cy="645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9"/>
          <p:cNvSpPr txBox="1"/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Как проходит работа?</a:t>
            </a:r>
            <a:endParaRPr/>
          </a:p>
        </p:txBody>
      </p:sp>
      <p:sp>
        <p:nvSpPr>
          <p:cNvPr id="226" name="Google Shape;226;p29"/>
          <p:cNvSpPr txBox="1"/>
          <p:nvPr>
            <p:ph idx="1" type="subTitle"/>
          </p:nvPr>
        </p:nvSpPr>
        <p:spPr>
          <a:xfrm>
            <a:off x="3790525" y="1403850"/>
            <a:ext cx="4640400" cy="306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Создается API-ключ, через который будет происходить подключение</a:t>
            </a:r>
            <a:endParaRPr sz="1200"/>
          </a:p>
          <a:p>
            <a:pPr indent="-304800" lvl="0" marL="457200" rtl="0" algn="l">
              <a:spcBef>
                <a:spcPts val="100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Создается подключение через пользователя к чату, который он задал в качестве параметра</a:t>
            </a:r>
            <a:endParaRPr sz="1200"/>
          </a:p>
          <a:p>
            <a:pPr indent="-304800" lvl="0" marL="457200" rtl="0" algn="l">
              <a:spcBef>
                <a:spcPts val="100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Считывается история сообщений чата и список участников</a:t>
            </a:r>
            <a:endParaRPr sz="1200"/>
          </a:p>
          <a:p>
            <a:pPr indent="-304800" lvl="0" marL="457200" rtl="0" algn="l">
              <a:spcBef>
                <a:spcPts val="100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Данные преобразуются в удобный вид и сохраняются в таблицы</a:t>
            </a:r>
            <a:endParaRPr sz="1200"/>
          </a:p>
          <a:p>
            <a:pPr indent="-304800" lvl="0" marL="457200" rtl="0" algn="l">
              <a:spcBef>
                <a:spcPts val="100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Таблицы объединяются и фильтруются по типу сообщений</a:t>
            </a:r>
            <a:endParaRPr sz="1200"/>
          </a:p>
          <a:p>
            <a:pPr indent="-304800" lvl="0" marL="457200" rtl="0" algn="l">
              <a:spcBef>
                <a:spcPts val="1000"/>
              </a:spcBef>
              <a:spcAft>
                <a:spcPts val="1000"/>
              </a:spcAft>
              <a:buSzPts val="1200"/>
              <a:buChar char="●"/>
            </a:pPr>
            <a:r>
              <a:rPr lang="en" sz="1200"/>
              <a:t>В дальнейшем данные считываются раз в сутки, таблица с историей обновляется</a:t>
            </a:r>
            <a:endParaRPr sz="1200"/>
          </a:p>
        </p:txBody>
      </p:sp>
      <p:pic>
        <p:nvPicPr>
          <p:cNvPr id="227" name="Google Shape;22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3300" y="1508738"/>
            <a:ext cx="3217225" cy="2852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0"/>
          <p:cNvSpPr txBox="1"/>
          <p:nvPr>
            <p:ph type="title"/>
          </p:nvPr>
        </p:nvSpPr>
        <p:spPr>
          <a:xfrm>
            <a:off x="2209950" y="445025"/>
            <a:ext cx="4724100" cy="117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Что получаем в итоге?</a:t>
            </a:r>
            <a:endParaRPr/>
          </a:p>
        </p:txBody>
      </p:sp>
      <p:sp>
        <p:nvSpPr>
          <p:cNvPr id="233" name="Google Shape;233;p30"/>
          <p:cNvSpPr txBox="1"/>
          <p:nvPr>
            <p:ph idx="1" type="subTitle"/>
          </p:nvPr>
        </p:nvSpPr>
        <p:spPr>
          <a:xfrm>
            <a:off x="4777876" y="2831200"/>
            <a:ext cx="3435300" cy="170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300"/>
              <a:t>Хранит в себе ID, username, ник пользователя и его статус.  Будет использоваться для расчета метрик. Обновляется при каждом запуске.</a:t>
            </a:r>
            <a:endParaRPr sz="1300"/>
          </a:p>
        </p:txBody>
      </p:sp>
      <p:sp>
        <p:nvSpPr>
          <p:cNvPr id="234" name="Google Shape;234;p30"/>
          <p:cNvSpPr txBox="1"/>
          <p:nvPr>
            <p:ph idx="2" type="subTitle"/>
          </p:nvPr>
        </p:nvSpPr>
        <p:spPr>
          <a:xfrm>
            <a:off x="930800" y="2831200"/>
            <a:ext cx="3435300" cy="170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Таблица с общей историей сообщений, содержит в себе также данные о пользователе.</a:t>
            </a:r>
            <a:endParaRPr sz="13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Будет дополняться на этапе ML.</a:t>
            </a:r>
            <a:endParaRPr sz="1300"/>
          </a:p>
        </p:txBody>
      </p:sp>
      <p:sp>
        <p:nvSpPr>
          <p:cNvPr id="235" name="Google Shape;235;p30"/>
          <p:cNvSpPr txBox="1"/>
          <p:nvPr>
            <p:ph idx="3" type="subTitle"/>
          </p:nvPr>
        </p:nvSpPr>
        <p:spPr>
          <a:xfrm>
            <a:off x="4777875" y="2523175"/>
            <a:ext cx="3435300" cy="39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Таблица со списком участников</a:t>
            </a:r>
            <a:endParaRPr/>
          </a:p>
        </p:txBody>
      </p:sp>
      <p:sp>
        <p:nvSpPr>
          <p:cNvPr id="236" name="Google Shape;236;p30"/>
          <p:cNvSpPr txBox="1"/>
          <p:nvPr>
            <p:ph idx="4" type="subTitle"/>
          </p:nvPr>
        </p:nvSpPr>
        <p:spPr>
          <a:xfrm>
            <a:off x="930800" y="2523175"/>
            <a:ext cx="3435300" cy="39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Таблица с историей сообщений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175" y="565301"/>
            <a:ext cx="7487650" cy="4012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Google Shape;24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0762" y="486287"/>
            <a:ext cx="7782475" cy="4170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25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3550" y="766425"/>
            <a:ext cx="7196900" cy="127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57338" y="2582275"/>
            <a:ext cx="6029325" cy="153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4"/>
          <p:cNvSpPr txBox="1"/>
          <p:nvPr>
            <p:ph type="title"/>
          </p:nvPr>
        </p:nvSpPr>
        <p:spPr>
          <a:xfrm>
            <a:off x="1681775" y="1793200"/>
            <a:ext cx="5067600" cy="186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ML</a:t>
            </a:r>
            <a:endParaRPr/>
          </a:p>
        </p:txBody>
      </p:sp>
      <p:sp>
        <p:nvSpPr>
          <p:cNvPr id="258" name="Google Shape;258;p34"/>
          <p:cNvSpPr txBox="1"/>
          <p:nvPr>
            <p:ph idx="2" type="title"/>
          </p:nvPr>
        </p:nvSpPr>
        <p:spPr>
          <a:xfrm>
            <a:off x="835988" y="816025"/>
            <a:ext cx="1316700" cy="1319100"/>
          </a:xfrm>
          <a:prstGeom prst="rect">
            <a:avLst/>
          </a:prstGeom>
        </p:spPr>
        <p:txBody>
          <a:bodyPr anchorCtr="0" anchor="ctr" bIns="0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59" name="Google Shape;259;p34"/>
          <p:cNvSpPr txBox="1"/>
          <p:nvPr>
            <p:ph idx="1" type="subTitle"/>
          </p:nvPr>
        </p:nvSpPr>
        <p:spPr>
          <a:xfrm>
            <a:off x="3240388" y="3585875"/>
            <a:ext cx="5067600" cy="64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Работа с LLM</a:t>
            </a:r>
            <a:endParaRPr/>
          </a:p>
        </p:txBody>
      </p:sp>
      <p:sp>
        <p:nvSpPr>
          <p:cNvPr id="260" name="Google Shape;260;p34"/>
          <p:cNvSpPr/>
          <p:nvPr/>
        </p:nvSpPr>
        <p:spPr>
          <a:xfrm>
            <a:off x="7354575" y="1245550"/>
            <a:ext cx="645600" cy="645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Стек технологий</a:t>
            </a:r>
            <a:endParaRPr/>
          </a:p>
        </p:txBody>
      </p:sp>
      <p:sp>
        <p:nvSpPr>
          <p:cNvPr id="266" name="Google Shape;266;p35"/>
          <p:cNvSpPr txBox="1"/>
          <p:nvPr/>
        </p:nvSpPr>
        <p:spPr>
          <a:xfrm>
            <a:off x="726775" y="1448625"/>
            <a:ext cx="7704000" cy="36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aleway"/>
              <a:buChar char="●"/>
            </a:pPr>
            <a:r>
              <a:rPr lang="en" sz="17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Ollama + OxW/Saiga_YandexGPT_8B:q4_K_M</a:t>
            </a:r>
            <a:endParaRPr sz="17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aleway"/>
              <a:buChar char="●"/>
            </a:pPr>
            <a:r>
              <a:rPr lang="en" sz="17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Rollama</a:t>
            </a:r>
            <a:endParaRPr sz="17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aleway"/>
              <a:buChar char="●"/>
            </a:pPr>
            <a:r>
              <a:rPr lang="en" sz="17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Tidyverse</a:t>
            </a:r>
            <a:endParaRPr sz="17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aleway"/>
              <a:buChar char="●"/>
            </a:pPr>
            <a:r>
              <a:rPr lang="en" sz="17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Google Drive</a:t>
            </a:r>
            <a:endParaRPr sz="17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67" name="Google Shape;26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000" y="3190778"/>
            <a:ext cx="1777362" cy="11846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95546" y="3190778"/>
            <a:ext cx="1777362" cy="11846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3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671092" y="3190778"/>
            <a:ext cx="1777362" cy="11846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3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646638" y="3190778"/>
            <a:ext cx="1777362" cy="11846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3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92475" y="3266888"/>
            <a:ext cx="1032400" cy="103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3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671102" y="3283647"/>
            <a:ext cx="1777350" cy="9988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3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151375" y="3283650"/>
            <a:ext cx="865692" cy="99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3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055233" y="3228838"/>
            <a:ext cx="960193" cy="1108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6"/>
          <p:cNvSpPr txBox="1"/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Как происходит работа?</a:t>
            </a:r>
            <a:endParaRPr/>
          </a:p>
        </p:txBody>
      </p:sp>
      <p:sp>
        <p:nvSpPr>
          <p:cNvPr id="280" name="Google Shape;280;p36"/>
          <p:cNvSpPr txBox="1"/>
          <p:nvPr>
            <p:ph idx="1" type="subTitle"/>
          </p:nvPr>
        </p:nvSpPr>
        <p:spPr>
          <a:xfrm>
            <a:off x="3790525" y="1403850"/>
            <a:ext cx="4640400" cy="306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С помощью ollama </a:t>
            </a:r>
            <a:r>
              <a:rPr lang="en" sz="1200"/>
              <a:t>локально устанавливается нужная модель.</a:t>
            </a:r>
            <a:r>
              <a:rPr lang="en" sz="1200"/>
              <a:t> </a:t>
            </a:r>
            <a:endParaRPr sz="1200"/>
          </a:p>
          <a:p>
            <a:pPr indent="-304800" lvl="0" marL="457200" rtl="0" algn="l">
              <a:spcBef>
                <a:spcPts val="100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С помощью библиотеки rollama задаются параметры работы с моделью и промт </a:t>
            </a:r>
            <a:endParaRPr sz="1200"/>
          </a:p>
          <a:p>
            <a:pPr indent="-304800" lvl="0" marL="457200" rtl="0" algn="l">
              <a:spcBef>
                <a:spcPts val="100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Отправляется запрос к модели, получается ответ от нее в виде текста (на конкретное сообщение)</a:t>
            </a:r>
            <a:endParaRPr sz="1200"/>
          </a:p>
          <a:p>
            <a:pPr indent="-304800" lvl="0" marL="457200" rtl="0" algn="l">
              <a:spcBef>
                <a:spcPts val="100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Текст фильтруется и проверяется на вхождение нужной метки</a:t>
            </a:r>
            <a:endParaRPr sz="1200"/>
          </a:p>
          <a:p>
            <a:pPr indent="-304800" lvl="0" marL="457200" rtl="0" algn="l">
              <a:spcBef>
                <a:spcPts val="100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Метка записывается в таблицу</a:t>
            </a:r>
            <a:endParaRPr sz="1200"/>
          </a:p>
          <a:p>
            <a:pPr indent="-304800" lvl="0" marL="457200" rtl="0" algn="l">
              <a:spcBef>
                <a:spcPts val="1000"/>
              </a:spcBef>
              <a:spcAft>
                <a:spcPts val="1000"/>
              </a:spcAft>
              <a:buSzPts val="1200"/>
              <a:buChar char="●"/>
            </a:pPr>
            <a:r>
              <a:rPr lang="en" sz="1200"/>
              <a:t>Общая таблица отправляется на диск</a:t>
            </a:r>
            <a:endParaRPr sz="1200"/>
          </a:p>
        </p:txBody>
      </p:sp>
      <p:pic>
        <p:nvPicPr>
          <p:cNvPr id="281" name="Google Shape;28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4625" y="1923800"/>
            <a:ext cx="2725899" cy="2022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7"/>
          <p:cNvSpPr txBox="1"/>
          <p:nvPr>
            <p:ph type="title"/>
          </p:nvPr>
        </p:nvSpPr>
        <p:spPr>
          <a:xfrm>
            <a:off x="2209950" y="445025"/>
            <a:ext cx="4724100" cy="117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Что получаем в итоге?</a:t>
            </a:r>
            <a:endParaRPr/>
          </a:p>
        </p:txBody>
      </p:sp>
      <p:sp>
        <p:nvSpPr>
          <p:cNvPr id="287" name="Google Shape;287;p37"/>
          <p:cNvSpPr txBox="1"/>
          <p:nvPr>
            <p:ph idx="1" type="subTitle"/>
          </p:nvPr>
        </p:nvSpPr>
        <p:spPr>
          <a:xfrm>
            <a:off x="4777889" y="2787600"/>
            <a:ext cx="3435300" cy="170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Создается таблица с данными, включающими кроме истории сообщений также тональность и тему для каждого сообщения. Csv-файл загружается на Google диск.</a:t>
            </a:r>
            <a:endParaRPr sz="1300"/>
          </a:p>
        </p:txBody>
      </p:sp>
      <p:sp>
        <p:nvSpPr>
          <p:cNvPr id="288" name="Google Shape;288;p37"/>
          <p:cNvSpPr txBox="1"/>
          <p:nvPr>
            <p:ph idx="2" type="subTitle"/>
          </p:nvPr>
        </p:nvSpPr>
        <p:spPr>
          <a:xfrm>
            <a:off x="930813" y="2787600"/>
            <a:ext cx="3435300" cy="170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Данные добавляются к уже существующей таблице, хранящей предыдущие обработанные данные.</a:t>
            </a:r>
            <a:endParaRPr sz="1300"/>
          </a:p>
        </p:txBody>
      </p:sp>
      <p:sp>
        <p:nvSpPr>
          <p:cNvPr id="289" name="Google Shape;289;p37"/>
          <p:cNvSpPr txBox="1"/>
          <p:nvPr>
            <p:ph idx="3" type="subTitle"/>
          </p:nvPr>
        </p:nvSpPr>
        <p:spPr>
          <a:xfrm>
            <a:off x="4777912" y="2374500"/>
            <a:ext cx="3435300" cy="39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Начальный файл </a:t>
            </a:r>
            <a:endParaRPr/>
          </a:p>
        </p:txBody>
      </p:sp>
      <p:sp>
        <p:nvSpPr>
          <p:cNvPr id="290" name="Google Shape;290;p37"/>
          <p:cNvSpPr txBox="1"/>
          <p:nvPr>
            <p:ph idx="4" type="subTitle"/>
          </p:nvPr>
        </p:nvSpPr>
        <p:spPr>
          <a:xfrm>
            <a:off x="930813" y="2479575"/>
            <a:ext cx="3435300" cy="39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Обновление общего файла 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Google Shape;29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27" y="1944188"/>
            <a:ext cx="7477525" cy="125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1"/>
          <p:cNvSpPr txBox="1"/>
          <p:nvPr>
            <p:ph type="title"/>
          </p:nvPr>
        </p:nvSpPr>
        <p:spPr>
          <a:xfrm>
            <a:off x="720000" y="445025"/>
            <a:ext cx="7704000" cy="118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Работали над проектом:</a:t>
            </a:r>
            <a:endParaRPr sz="3400"/>
          </a:p>
        </p:txBody>
      </p:sp>
      <p:sp>
        <p:nvSpPr>
          <p:cNvPr id="140" name="Google Shape;140;p21"/>
          <p:cNvSpPr txBox="1"/>
          <p:nvPr/>
        </p:nvSpPr>
        <p:spPr>
          <a:xfrm>
            <a:off x="726775" y="1778850"/>
            <a:ext cx="7704000" cy="278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Желобанов Александр, БИСО-02-21, </a:t>
            </a:r>
            <a:r>
              <a:rPr lang="en" sz="15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daipaigrat</a:t>
            </a:r>
            <a:endParaRPr sz="21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Кашинцева Алина, </a:t>
            </a:r>
            <a:r>
              <a:rPr lang="en" sz="21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БИСО-02-21, </a:t>
            </a:r>
            <a:r>
              <a:rPr lang="en" sz="15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itjustme888</a:t>
            </a:r>
            <a:endParaRPr sz="21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Одинцова Юлия, </a:t>
            </a:r>
            <a:r>
              <a:rPr lang="en" sz="21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БИСО-02-21, </a:t>
            </a:r>
            <a:r>
              <a:rPr lang="en" sz="15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5"/>
              </a:rPr>
              <a:t>just-student-19</a:t>
            </a:r>
            <a:endParaRPr sz="21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Чирков Илья, </a:t>
            </a:r>
            <a:r>
              <a:rPr lang="en" sz="21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БИСО-02-21, </a:t>
            </a:r>
            <a:r>
              <a:rPr lang="en" sz="15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6"/>
              </a:rPr>
              <a:t>All9wer</a:t>
            </a:r>
            <a:endParaRPr sz="21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9"/>
          <p:cNvSpPr txBox="1"/>
          <p:nvPr>
            <p:ph type="title"/>
          </p:nvPr>
        </p:nvSpPr>
        <p:spPr>
          <a:xfrm>
            <a:off x="1681775" y="1793200"/>
            <a:ext cx="5067600" cy="186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Analysis</a:t>
            </a:r>
            <a:endParaRPr/>
          </a:p>
        </p:txBody>
      </p:sp>
      <p:sp>
        <p:nvSpPr>
          <p:cNvPr id="301" name="Google Shape;301;p39"/>
          <p:cNvSpPr txBox="1"/>
          <p:nvPr>
            <p:ph idx="2" type="title"/>
          </p:nvPr>
        </p:nvSpPr>
        <p:spPr>
          <a:xfrm>
            <a:off x="835988" y="816025"/>
            <a:ext cx="1316700" cy="1319100"/>
          </a:xfrm>
          <a:prstGeom prst="rect">
            <a:avLst/>
          </a:prstGeom>
        </p:spPr>
        <p:txBody>
          <a:bodyPr anchorCtr="0" anchor="ctr" bIns="0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302" name="Google Shape;302;p39"/>
          <p:cNvSpPr txBox="1"/>
          <p:nvPr>
            <p:ph idx="1" type="subTitle"/>
          </p:nvPr>
        </p:nvSpPr>
        <p:spPr>
          <a:xfrm>
            <a:off x="3240388" y="3585875"/>
            <a:ext cx="5067600" cy="64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Работа с полученными данными</a:t>
            </a:r>
            <a:endParaRPr/>
          </a:p>
        </p:txBody>
      </p:sp>
      <p:sp>
        <p:nvSpPr>
          <p:cNvPr id="303" name="Google Shape;303;p39"/>
          <p:cNvSpPr/>
          <p:nvPr/>
        </p:nvSpPr>
        <p:spPr>
          <a:xfrm>
            <a:off x="7354575" y="1245550"/>
            <a:ext cx="645600" cy="645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Стек технологий</a:t>
            </a:r>
            <a:endParaRPr/>
          </a:p>
        </p:txBody>
      </p:sp>
      <p:sp>
        <p:nvSpPr>
          <p:cNvPr id="309" name="Google Shape;309;p40"/>
          <p:cNvSpPr txBox="1"/>
          <p:nvPr/>
        </p:nvSpPr>
        <p:spPr>
          <a:xfrm>
            <a:off x="726775" y="1288550"/>
            <a:ext cx="7704000" cy="16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aleway"/>
              <a:buChar char="●"/>
            </a:pPr>
            <a:r>
              <a:rPr lang="en" sz="17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Tidyverse</a:t>
            </a:r>
            <a:endParaRPr sz="17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aleway"/>
              <a:buChar char="●"/>
            </a:pPr>
            <a:r>
              <a:rPr lang="en" sz="17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Google Drive</a:t>
            </a:r>
            <a:endParaRPr sz="17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310" name="Google Shape;31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95550" y="3190778"/>
            <a:ext cx="1777362" cy="1184622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71092" y="3190765"/>
            <a:ext cx="1777362" cy="1184622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04133" y="3228825"/>
            <a:ext cx="960193" cy="1108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38997" y="3317712"/>
            <a:ext cx="1041574" cy="930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41"/>
          <p:cNvSpPr txBox="1"/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Как проходит работа?</a:t>
            </a:r>
            <a:endParaRPr/>
          </a:p>
        </p:txBody>
      </p:sp>
      <p:sp>
        <p:nvSpPr>
          <p:cNvPr id="319" name="Google Shape;319;p41"/>
          <p:cNvSpPr txBox="1"/>
          <p:nvPr>
            <p:ph idx="1" type="subTitle"/>
          </p:nvPr>
        </p:nvSpPr>
        <p:spPr>
          <a:xfrm>
            <a:off x="3790525" y="1403850"/>
            <a:ext cx="4640400" cy="306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Считывается обработанная таблица из предыдущего шага и таблица со списком пользователей.</a:t>
            </a:r>
            <a:endParaRPr sz="1400"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400"/>
              <a:t>На основе этих данных рассчитываются метрики, такие как:</a:t>
            </a:r>
            <a:endParaRPr sz="1400"/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Средняя длина сообщений</a:t>
            </a:r>
            <a:endParaRPr sz="1400"/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Статистика сообщений по периодам</a:t>
            </a:r>
            <a:endParaRPr sz="1400"/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Количество активных </a:t>
            </a:r>
            <a:r>
              <a:rPr lang="en" sz="1400"/>
              <a:t>пользователей</a:t>
            </a:r>
            <a:endParaRPr sz="1400"/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Статистика активности</a:t>
            </a:r>
            <a:endParaRPr sz="1400"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400"/>
              <a:t>	И другие.</a:t>
            </a:r>
            <a:endParaRPr sz="1400"/>
          </a:p>
        </p:txBody>
      </p:sp>
      <p:pic>
        <p:nvPicPr>
          <p:cNvPr id="320" name="Google Shape;32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5025" y="1648775"/>
            <a:ext cx="3215499" cy="24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42"/>
          <p:cNvSpPr txBox="1"/>
          <p:nvPr>
            <p:ph type="title"/>
          </p:nvPr>
        </p:nvSpPr>
        <p:spPr>
          <a:xfrm>
            <a:off x="2209950" y="445025"/>
            <a:ext cx="4724100" cy="117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Что  получаем в итоге?</a:t>
            </a:r>
            <a:endParaRPr/>
          </a:p>
        </p:txBody>
      </p:sp>
      <p:sp>
        <p:nvSpPr>
          <p:cNvPr id="326" name="Google Shape;326;p42"/>
          <p:cNvSpPr txBox="1"/>
          <p:nvPr>
            <p:ph idx="2" type="subTitle"/>
          </p:nvPr>
        </p:nvSpPr>
        <p:spPr>
          <a:xfrm>
            <a:off x="2854338" y="2533850"/>
            <a:ext cx="3435300" cy="170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Теперь они готовы к использованию в различных графиках и для вывода на дашборд.</a:t>
            </a:r>
            <a:endParaRPr sz="1300"/>
          </a:p>
        </p:txBody>
      </p:sp>
      <p:sp>
        <p:nvSpPr>
          <p:cNvPr id="327" name="Google Shape;327;p42"/>
          <p:cNvSpPr txBox="1"/>
          <p:nvPr>
            <p:ph idx="4" type="subTitle"/>
          </p:nvPr>
        </p:nvSpPr>
        <p:spPr>
          <a:xfrm>
            <a:off x="2854338" y="2139350"/>
            <a:ext cx="3435300" cy="39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Обработанные данные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43"/>
          <p:cNvSpPr txBox="1"/>
          <p:nvPr>
            <p:ph type="title"/>
          </p:nvPr>
        </p:nvSpPr>
        <p:spPr>
          <a:xfrm>
            <a:off x="1681775" y="1793200"/>
            <a:ext cx="5067600" cy="186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Visualisation</a:t>
            </a:r>
            <a:endParaRPr/>
          </a:p>
        </p:txBody>
      </p:sp>
      <p:sp>
        <p:nvSpPr>
          <p:cNvPr id="333" name="Google Shape;333;p43"/>
          <p:cNvSpPr txBox="1"/>
          <p:nvPr>
            <p:ph idx="2" type="title"/>
          </p:nvPr>
        </p:nvSpPr>
        <p:spPr>
          <a:xfrm>
            <a:off x="835988" y="816025"/>
            <a:ext cx="1316700" cy="1319100"/>
          </a:xfrm>
          <a:prstGeom prst="rect">
            <a:avLst/>
          </a:prstGeom>
        </p:spPr>
        <p:txBody>
          <a:bodyPr anchorCtr="0" anchor="ctr" bIns="0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334" name="Google Shape;334;p43"/>
          <p:cNvSpPr txBox="1"/>
          <p:nvPr>
            <p:ph idx="1" type="subTitle"/>
          </p:nvPr>
        </p:nvSpPr>
        <p:spPr>
          <a:xfrm>
            <a:off x="3240388" y="3585875"/>
            <a:ext cx="5067600" cy="64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Составление дашборда</a:t>
            </a:r>
            <a:endParaRPr/>
          </a:p>
        </p:txBody>
      </p:sp>
      <p:sp>
        <p:nvSpPr>
          <p:cNvPr id="335" name="Google Shape;335;p43"/>
          <p:cNvSpPr/>
          <p:nvPr/>
        </p:nvSpPr>
        <p:spPr>
          <a:xfrm>
            <a:off x="7354575" y="1245550"/>
            <a:ext cx="645600" cy="645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4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Стек технологий</a:t>
            </a:r>
            <a:endParaRPr/>
          </a:p>
        </p:txBody>
      </p:sp>
      <p:sp>
        <p:nvSpPr>
          <p:cNvPr id="341" name="Google Shape;341;p44"/>
          <p:cNvSpPr txBox="1"/>
          <p:nvPr/>
        </p:nvSpPr>
        <p:spPr>
          <a:xfrm>
            <a:off x="726775" y="1288550"/>
            <a:ext cx="7704000" cy="16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aleway"/>
              <a:buChar char="●"/>
            </a:pPr>
            <a:r>
              <a:rPr lang="en" sz="17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Ggplot/scales</a:t>
            </a:r>
            <a:endParaRPr sz="17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aleway"/>
              <a:buChar char="●"/>
            </a:pPr>
            <a:r>
              <a:rPr lang="en" sz="17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Shiny</a:t>
            </a:r>
            <a:endParaRPr sz="17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342" name="Google Shape;34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4550" y="3200803"/>
            <a:ext cx="1777362" cy="1184622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90096" y="3200803"/>
            <a:ext cx="1777362" cy="1184622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4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665642" y="3200803"/>
            <a:ext cx="1777362" cy="1184622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49650" y="3297488"/>
            <a:ext cx="858225" cy="99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4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174114" y="3297497"/>
            <a:ext cx="858225" cy="991253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4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110426" y="3280662"/>
            <a:ext cx="887812" cy="10249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45"/>
          <p:cNvSpPr txBox="1"/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Как проходит работа?</a:t>
            </a:r>
            <a:endParaRPr/>
          </a:p>
        </p:txBody>
      </p:sp>
      <p:sp>
        <p:nvSpPr>
          <p:cNvPr id="353" name="Google Shape;353;p45"/>
          <p:cNvSpPr txBox="1"/>
          <p:nvPr>
            <p:ph idx="1" type="subTitle"/>
          </p:nvPr>
        </p:nvSpPr>
        <p:spPr>
          <a:xfrm>
            <a:off x="3790525" y="1403850"/>
            <a:ext cx="4640400" cy="306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На основе обработанных данных с предыдущего шага </a:t>
            </a:r>
            <a:endParaRPr sz="1300"/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Создаются функции для вызовов графиков</a:t>
            </a:r>
            <a:endParaRPr sz="1300"/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Задается общая канва веб-страницы, куда размещаются графики</a:t>
            </a:r>
            <a:endParaRPr sz="1300"/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Задается серверная часть</a:t>
            </a:r>
            <a:endParaRPr sz="1300"/>
          </a:p>
          <a:p>
            <a:pPr indent="-311150" lvl="0" marL="457200" rtl="0" algn="l">
              <a:spcBef>
                <a:spcPts val="1000"/>
              </a:spcBef>
              <a:spcAft>
                <a:spcPts val="1000"/>
              </a:spcAft>
              <a:buSzPts val="1300"/>
              <a:buChar char="●"/>
            </a:pPr>
            <a:r>
              <a:rPr lang="en" sz="1300"/>
              <a:t>Собирается приложение</a:t>
            </a:r>
            <a:endParaRPr sz="1300"/>
          </a:p>
        </p:txBody>
      </p:sp>
      <p:pic>
        <p:nvPicPr>
          <p:cNvPr id="354" name="Google Shape;354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9150" y="1873125"/>
            <a:ext cx="2831375" cy="21235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46"/>
          <p:cNvSpPr txBox="1"/>
          <p:nvPr>
            <p:ph type="title"/>
          </p:nvPr>
        </p:nvSpPr>
        <p:spPr>
          <a:xfrm>
            <a:off x="2209950" y="445025"/>
            <a:ext cx="4724100" cy="117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Что  получаем в итоге?</a:t>
            </a:r>
            <a:endParaRPr/>
          </a:p>
        </p:txBody>
      </p:sp>
      <p:sp>
        <p:nvSpPr>
          <p:cNvPr id="360" name="Google Shape;360;p46"/>
          <p:cNvSpPr txBox="1"/>
          <p:nvPr>
            <p:ph idx="2" type="subTitle"/>
          </p:nvPr>
        </p:nvSpPr>
        <p:spPr>
          <a:xfrm>
            <a:off x="2854338" y="2533850"/>
            <a:ext cx="3435300" cy="170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На ней располагаются метрики, таблицы и графики. Страница кликабельная и дает возможность точно посмотреть данные конкретной точки.</a:t>
            </a:r>
            <a:endParaRPr sz="1300"/>
          </a:p>
        </p:txBody>
      </p:sp>
      <p:sp>
        <p:nvSpPr>
          <p:cNvPr id="361" name="Google Shape;361;p46"/>
          <p:cNvSpPr txBox="1"/>
          <p:nvPr>
            <p:ph idx="4" type="subTitle"/>
          </p:nvPr>
        </p:nvSpPr>
        <p:spPr>
          <a:xfrm>
            <a:off x="2854338" y="2139350"/>
            <a:ext cx="3435300" cy="39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Веб-страница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6" name="Google Shape;366;p47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7834" l="0" r="0" t="7834"/>
          <a:stretch/>
        </p:blipFill>
        <p:spPr>
          <a:xfrm>
            <a:off x="0" y="0"/>
            <a:ext cx="9144003" cy="5143502"/>
          </a:xfrm>
          <a:prstGeom prst="rect">
            <a:avLst/>
          </a:prstGeom>
        </p:spPr>
      </p:pic>
      <p:sp>
        <p:nvSpPr>
          <p:cNvPr id="367" name="Google Shape;367;p47"/>
          <p:cNvSpPr txBox="1"/>
          <p:nvPr>
            <p:ph type="title"/>
          </p:nvPr>
        </p:nvSpPr>
        <p:spPr>
          <a:xfrm>
            <a:off x="720000" y="3775925"/>
            <a:ext cx="7704000" cy="81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Демонстрация решения</a:t>
            </a:r>
            <a:endParaRPr/>
          </a:p>
        </p:txBody>
      </p:sp>
      <p:sp>
        <p:nvSpPr>
          <p:cNvPr id="368" name="Google Shape;368;p47"/>
          <p:cNvSpPr/>
          <p:nvPr/>
        </p:nvSpPr>
        <p:spPr>
          <a:xfrm>
            <a:off x="8107975" y="216700"/>
            <a:ext cx="645600" cy="645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3" name="Google Shape;373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2650" y="540525"/>
            <a:ext cx="7878701" cy="4062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Содержание презентации</a:t>
            </a:r>
            <a:endParaRPr/>
          </a:p>
        </p:txBody>
      </p:sp>
      <p:sp>
        <p:nvSpPr>
          <p:cNvPr id="146" name="Google Shape;146;p22"/>
          <p:cNvSpPr txBox="1"/>
          <p:nvPr>
            <p:ph idx="2" type="title"/>
          </p:nvPr>
        </p:nvSpPr>
        <p:spPr>
          <a:xfrm>
            <a:off x="899675" y="2373750"/>
            <a:ext cx="22512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Концепция</a:t>
            </a:r>
            <a:endParaRPr sz="2000"/>
          </a:p>
        </p:txBody>
      </p:sp>
      <p:sp>
        <p:nvSpPr>
          <p:cNvPr id="147" name="Google Shape;147;p22"/>
          <p:cNvSpPr txBox="1"/>
          <p:nvPr>
            <p:ph idx="1" type="subTitle"/>
          </p:nvPr>
        </p:nvSpPr>
        <p:spPr>
          <a:xfrm>
            <a:off x="899675" y="2828318"/>
            <a:ext cx="2251200" cy="12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«Что мы создаем?»</a:t>
            </a:r>
            <a:endParaRPr i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Расскажем об основной идее нашего продукта, какие проблемы решает.</a:t>
            </a:r>
            <a:endParaRPr/>
          </a:p>
        </p:txBody>
      </p:sp>
      <p:sp>
        <p:nvSpPr>
          <p:cNvPr id="148" name="Google Shape;148;p22"/>
          <p:cNvSpPr txBox="1"/>
          <p:nvPr>
            <p:ph idx="3" type="title"/>
          </p:nvPr>
        </p:nvSpPr>
        <p:spPr>
          <a:xfrm>
            <a:off x="3150875" y="2373750"/>
            <a:ext cx="28422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Техническая часть</a:t>
            </a:r>
            <a:endParaRPr sz="2000"/>
          </a:p>
        </p:txBody>
      </p:sp>
      <p:sp>
        <p:nvSpPr>
          <p:cNvPr id="149" name="Google Shape;149;p22"/>
          <p:cNvSpPr txBox="1"/>
          <p:nvPr>
            <p:ph idx="4" type="subTitle"/>
          </p:nvPr>
        </p:nvSpPr>
        <p:spPr>
          <a:xfrm>
            <a:off x="3446401" y="2828318"/>
            <a:ext cx="2251200" cy="12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«Как мы это делаем?»</a:t>
            </a:r>
            <a:endParaRPr i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Расскажем о всех этапах работы над продуктом, что и как использовали.</a:t>
            </a:r>
            <a:endParaRPr/>
          </a:p>
        </p:txBody>
      </p:sp>
      <p:sp>
        <p:nvSpPr>
          <p:cNvPr id="150" name="Google Shape;150;p22"/>
          <p:cNvSpPr txBox="1"/>
          <p:nvPr>
            <p:ph idx="5" type="title"/>
          </p:nvPr>
        </p:nvSpPr>
        <p:spPr>
          <a:xfrm>
            <a:off x="5993127" y="2373750"/>
            <a:ext cx="22512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Результат</a:t>
            </a:r>
            <a:endParaRPr sz="2000"/>
          </a:p>
        </p:txBody>
      </p:sp>
      <p:sp>
        <p:nvSpPr>
          <p:cNvPr id="151" name="Google Shape;151;p22"/>
          <p:cNvSpPr txBox="1"/>
          <p:nvPr>
            <p:ph idx="6" type="subTitle"/>
          </p:nvPr>
        </p:nvSpPr>
        <p:spPr>
          <a:xfrm>
            <a:off x="5993127" y="2828318"/>
            <a:ext cx="2251200" cy="12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«Что получили пользователи?»</a:t>
            </a:r>
            <a:endParaRPr i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Покажем итоговый продукт, </a:t>
            </a:r>
            <a:r>
              <a:rPr lang="en"/>
              <a:t>продемонстрируем</a:t>
            </a:r>
            <a:r>
              <a:rPr lang="en"/>
              <a:t> его полезность.</a:t>
            </a:r>
            <a:endParaRPr/>
          </a:p>
        </p:txBody>
      </p:sp>
      <p:sp>
        <p:nvSpPr>
          <p:cNvPr id="152" name="Google Shape;152;p22"/>
          <p:cNvSpPr txBox="1"/>
          <p:nvPr>
            <p:ph idx="7" type="title"/>
          </p:nvPr>
        </p:nvSpPr>
        <p:spPr>
          <a:xfrm>
            <a:off x="1657925" y="1642225"/>
            <a:ext cx="734700" cy="6957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53" name="Google Shape;153;p22"/>
          <p:cNvSpPr txBox="1"/>
          <p:nvPr>
            <p:ph idx="8" type="title"/>
          </p:nvPr>
        </p:nvSpPr>
        <p:spPr>
          <a:xfrm>
            <a:off x="4204651" y="1642225"/>
            <a:ext cx="734700" cy="6957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54" name="Google Shape;154;p22"/>
          <p:cNvSpPr txBox="1"/>
          <p:nvPr>
            <p:ph idx="9" type="title"/>
          </p:nvPr>
        </p:nvSpPr>
        <p:spPr>
          <a:xfrm>
            <a:off x="6751377" y="1642225"/>
            <a:ext cx="734700" cy="6957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lang="en"/>
              <a:t>03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" name="Google Shape;378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7600" y="388838"/>
            <a:ext cx="7928800" cy="2099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95528" y="2582425"/>
            <a:ext cx="6352950" cy="205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Практическая польза</a:t>
            </a:r>
            <a:endParaRPr/>
          </a:p>
        </p:txBody>
      </p:sp>
      <p:sp>
        <p:nvSpPr>
          <p:cNvPr id="385" name="Google Shape;385;p50"/>
          <p:cNvSpPr txBox="1"/>
          <p:nvPr/>
        </p:nvSpPr>
        <p:spPr>
          <a:xfrm>
            <a:off x="726775" y="1288550"/>
            <a:ext cx="7704000" cy="33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Кейсы использования:</a:t>
            </a:r>
            <a:endParaRPr b="1" sz="17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36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aleway"/>
              <a:buChar char="●"/>
            </a:pPr>
            <a:r>
              <a:rPr lang="en" sz="17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Модерация: Автоматическое выявление токсичных сообщений.</a:t>
            </a:r>
            <a:endParaRPr sz="17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36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aleway"/>
              <a:buChar char="●"/>
            </a:pPr>
            <a:r>
              <a:rPr lang="en" sz="17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Анализ аудитории: Понимание активности участников для улучшения вовлеченности.</a:t>
            </a:r>
            <a:endParaRPr sz="17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36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aleway"/>
              <a:buChar char="●"/>
            </a:pPr>
            <a:r>
              <a:rPr lang="en" sz="17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Отчеты: Генерация статистики для владельцев чатов.</a:t>
            </a:r>
            <a:endParaRPr sz="17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Преимущества:</a:t>
            </a:r>
            <a:endParaRPr b="1" sz="17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36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aleway"/>
              <a:buChar char="●"/>
            </a:pPr>
            <a:r>
              <a:rPr lang="en" sz="17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Сокращение времени на ручную проверку на 60-70%.</a:t>
            </a:r>
            <a:endParaRPr sz="17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36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aleway"/>
              <a:buChar char="●"/>
            </a:pPr>
            <a:r>
              <a:rPr lang="en" sz="17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Проактивное управление конфликтами.</a:t>
            </a:r>
            <a:endParaRPr b="1" sz="17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51"/>
          <p:cNvSpPr txBox="1"/>
          <p:nvPr>
            <p:ph idx="1" type="subTitle"/>
          </p:nvPr>
        </p:nvSpPr>
        <p:spPr>
          <a:xfrm>
            <a:off x="885750" y="1027393"/>
            <a:ext cx="7372500" cy="223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Вызовы</a:t>
            </a:r>
            <a:r>
              <a:rPr lang="en" sz="2900"/>
              <a:t>, с которыми мы столкнулись в процессе работы</a:t>
            </a:r>
            <a:endParaRPr sz="2900"/>
          </a:p>
        </p:txBody>
      </p:sp>
      <p:sp>
        <p:nvSpPr>
          <p:cNvPr id="391" name="Google Shape;391;p51"/>
          <p:cNvSpPr txBox="1"/>
          <p:nvPr>
            <p:ph type="title"/>
          </p:nvPr>
        </p:nvSpPr>
        <p:spPr>
          <a:xfrm>
            <a:off x="3729925" y="3081221"/>
            <a:ext cx="4360200" cy="66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Char char="-"/>
            </a:pPr>
            <a:r>
              <a:rPr lang="en" sz="2400">
                <a:latin typeface="Inter Tight"/>
                <a:ea typeface="Inter Tight"/>
                <a:cs typeface="Inter Tight"/>
                <a:sym typeface="Inter Tight"/>
              </a:rPr>
              <a:t>и </a:t>
            </a:r>
            <a:r>
              <a:rPr lang="en" sz="2400">
                <a:latin typeface="Inter Tight"/>
                <a:ea typeface="Inter Tight"/>
                <a:cs typeface="Inter Tight"/>
                <a:sym typeface="Inter Tight"/>
              </a:rPr>
              <a:t>какие нашли решения</a:t>
            </a:r>
            <a:endParaRPr sz="2400"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392" name="Google Shape;392;p51"/>
          <p:cNvSpPr/>
          <p:nvPr/>
        </p:nvSpPr>
        <p:spPr>
          <a:xfrm>
            <a:off x="885750" y="3775307"/>
            <a:ext cx="645600" cy="645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52"/>
          <p:cNvSpPr txBox="1"/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Планы развития</a:t>
            </a:r>
            <a:endParaRPr/>
          </a:p>
        </p:txBody>
      </p:sp>
      <p:sp>
        <p:nvSpPr>
          <p:cNvPr id="398" name="Google Shape;398;p52"/>
          <p:cNvSpPr txBox="1"/>
          <p:nvPr>
            <p:ph idx="1" type="subTitle"/>
          </p:nvPr>
        </p:nvSpPr>
        <p:spPr>
          <a:xfrm>
            <a:off x="3790525" y="1403850"/>
            <a:ext cx="4640400" cy="306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/>
              <a:t>Что будет дальше?</a:t>
            </a:r>
            <a:endParaRPr b="1" sz="13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/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Анализ сообщений в режиме реального времени.</a:t>
            </a:r>
            <a:endParaRPr sz="1200"/>
          </a:p>
          <a:p>
            <a:pPr indent="-3048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Интеграция автоматических действий: бан по правилам, шаблонные ответы.</a:t>
            </a:r>
            <a:endParaRPr sz="1200"/>
          </a:p>
          <a:p>
            <a:pPr indent="-3048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Расширение анализа: детекция изображений/стикеров с запрещенным контентом.</a:t>
            </a:r>
            <a:endParaRPr sz="1200"/>
          </a:p>
          <a:p>
            <a:pPr indent="-3048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04040"/>
              </a:buClr>
              <a:buSzPts val="1200"/>
              <a:buFont typeface="Roboto"/>
              <a:buChar char="●"/>
            </a:pPr>
            <a:r>
              <a:rPr lang="en" sz="1200"/>
              <a:t>Упрощение onboarding: шаблоны дашбордов под разные типы сообществ</a:t>
            </a:r>
            <a:r>
              <a:rPr lang="en" sz="1300">
                <a:solidFill>
                  <a:srgbClr val="40404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.</a:t>
            </a:r>
            <a:endParaRPr sz="1300">
              <a:solidFill>
                <a:srgbClr val="40404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1200"/>
          </a:p>
        </p:txBody>
      </p:sp>
      <p:pic>
        <p:nvPicPr>
          <p:cNvPr id="399" name="Google Shape;399;p52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9814" r="20678" t="0"/>
          <a:stretch/>
        </p:blipFill>
        <p:spPr>
          <a:xfrm>
            <a:off x="713225" y="1525750"/>
            <a:ext cx="2808852" cy="2697299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4" name="Google Shape;404;p53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7834" l="0" r="0" t="7834"/>
          <a:stretch/>
        </p:blipFill>
        <p:spPr>
          <a:xfrm>
            <a:off x="0" y="0"/>
            <a:ext cx="9144003" cy="5143502"/>
          </a:xfrm>
          <a:prstGeom prst="rect">
            <a:avLst/>
          </a:prstGeom>
        </p:spPr>
      </p:pic>
      <p:sp>
        <p:nvSpPr>
          <p:cNvPr id="405" name="Google Shape;405;p53"/>
          <p:cNvSpPr txBox="1"/>
          <p:nvPr>
            <p:ph type="title"/>
          </p:nvPr>
        </p:nvSpPr>
        <p:spPr>
          <a:xfrm>
            <a:off x="720000" y="3775925"/>
            <a:ext cx="7704000" cy="81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Вопросы от аудитории</a:t>
            </a:r>
            <a:endParaRPr/>
          </a:p>
        </p:txBody>
      </p:sp>
      <p:sp>
        <p:nvSpPr>
          <p:cNvPr id="406" name="Google Shape;406;p53"/>
          <p:cNvSpPr/>
          <p:nvPr/>
        </p:nvSpPr>
        <p:spPr>
          <a:xfrm>
            <a:off x="8107975" y="216700"/>
            <a:ext cx="645600" cy="645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54"/>
          <p:cNvSpPr txBox="1"/>
          <p:nvPr>
            <p:ph type="title"/>
          </p:nvPr>
        </p:nvSpPr>
        <p:spPr>
          <a:xfrm>
            <a:off x="961825" y="762675"/>
            <a:ext cx="7249500" cy="140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Спасибо за внимание!</a:t>
            </a:r>
            <a:endParaRPr sz="3500"/>
          </a:p>
        </p:txBody>
      </p:sp>
      <p:sp>
        <p:nvSpPr>
          <p:cNvPr id="412" name="Google Shape;412;p54"/>
          <p:cNvSpPr txBox="1"/>
          <p:nvPr>
            <p:ph idx="1" type="subTitle"/>
          </p:nvPr>
        </p:nvSpPr>
        <p:spPr>
          <a:xfrm>
            <a:off x="2132100" y="3225225"/>
            <a:ext cx="4879800" cy="105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Проект размещается по адресу:</a:t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https://github.com/daipaigrat/ZHOKACH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13" name="Google Shape;413;p54"/>
          <p:cNvSpPr/>
          <p:nvPr/>
        </p:nvSpPr>
        <p:spPr>
          <a:xfrm>
            <a:off x="3336361" y="2494415"/>
            <a:ext cx="407383" cy="407383"/>
          </a:xfrm>
          <a:custGeom>
            <a:rect b="b" l="l" r="r" t="t"/>
            <a:pathLst>
              <a:path extrusionOk="0" h="19982" w="19982">
                <a:moveTo>
                  <a:pt x="14602" y="3500"/>
                </a:moveTo>
                <a:cubicBezTo>
                  <a:pt x="15137" y="3500"/>
                  <a:pt x="15682" y="3563"/>
                  <a:pt x="16247" y="3689"/>
                </a:cubicBezTo>
                <a:cubicBezTo>
                  <a:pt x="16179" y="4154"/>
                  <a:pt x="16095" y="4705"/>
                  <a:pt x="16033" y="5120"/>
                </a:cubicBezTo>
                <a:cubicBezTo>
                  <a:pt x="15810" y="5075"/>
                  <a:pt x="15484" y="5035"/>
                  <a:pt x="15150" y="5035"/>
                </a:cubicBezTo>
                <a:cubicBezTo>
                  <a:pt x="14968" y="5035"/>
                  <a:pt x="14783" y="5047"/>
                  <a:pt x="14611" y="5076"/>
                </a:cubicBezTo>
                <a:cubicBezTo>
                  <a:pt x="13536" y="5258"/>
                  <a:pt x="12918" y="5925"/>
                  <a:pt x="12918" y="6907"/>
                </a:cubicBezTo>
                <a:lnTo>
                  <a:pt x="12918" y="8819"/>
                </a:lnTo>
                <a:cubicBezTo>
                  <a:pt x="12918" y="9143"/>
                  <a:pt x="13180" y="9405"/>
                  <a:pt x="13504" y="9405"/>
                </a:cubicBezTo>
                <a:lnTo>
                  <a:pt x="15681" y="9405"/>
                </a:lnTo>
                <a:lnTo>
                  <a:pt x="15388" y="10576"/>
                </a:lnTo>
                <a:lnTo>
                  <a:pt x="13504" y="10576"/>
                </a:lnTo>
                <a:cubicBezTo>
                  <a:pt x="13180" y="10576"/>
                  <a:pt x="12918" y="10838"/>
                  <a:pt x="12918" y="11161"/>
                </a:cubicBezTo>
                <a:lnTo>
                  <a:pt x="12918" y="18811"/>
                </a:lnTo>
                <a:lnTo>
                  <a:pt x="11162" y="18811"/>
                </a:lnTo>
                <a:lnTo>
                  <a:pt x="11162" y="11161"/>
                </a:lnTo>
                <a:cubicBezTo>
                  <a:pt x="11162" y="10838"/>
                  <a:pt x="10900" y="10576"/>
                  <a:pt x="10576" y="10576"/>
                </a:cubicBezTo>
                <a:lnTo>
                  <a:pt x="9407" y="10576"/>
                </a:lnTo>
                <a:lnTo>
                  <a:pt x="9407" y="9405"/>
                </a:lnTo>
                <a:lnTo>
                  <a:pt x="10576" y="9405"/>
                </a:lnTo>
                <a:cubicBezTo>
                  <a:pt x="10900" y="9405"/>
                  <a:pt x="11162" y="9143"/>
                  <a:pt x="11162" y="8821"/>
                </a:cubicBezTo>
                <a:cubicBezTo>
                  <a:pt x="11162" y="7215"/>
                  <a:pt x="11162" y="6481"/>
                  <a:pt x="11162" y="6143"/>
                </a:cubicBezTo>
                <a:cubicBezTo>
                  <a:pt x="11162" y="5520"/>
                  <a:pt x="11163" y="4843"/>
                  <a:pt x="11770" y="4324"/>
                </a:cubicBezTo>
                <a:cubicBezTo>
                  <a:pt x="12234" y="3928"/>
                  <a:pt x="12823" y="3687"/>
                  <a:pt x="13628" y="3571"/>
                </a:cubicBezTo>
                <a:cubicBezTo>
                  <a:pt x="13950" y="3524"/>
                  <a:pt x="14274" y="3500"/>
                  <a:pt x="14602" y="3500"/>
                </a:cubicBezTo>
                <a:close/>
                <a:moveTo>
                  <a:pt x="17017" y="1170"/>
                </a:moveTo>
                <a:cubicBezTo>
                  <a:pt x="17990" y="1170"/>
                  <a:pt x="18811" y="1975"/>
                  <a:pt x="18811" y="2927"/>
                </a:cubicBezTo>
                <a:lnTo>
                  <a:pt x="18811" y="17056"/>
                </a:lnTo>
                <a:cubicBezTo>
                  <a:pt x="18811" y="18023"/>
                  <a:pt x="18024" y="18811"/>
                  <a:pt x="17056" y="18811"/>
                </a:cubicBezTo>
                <a:lnTo>
                  <a:pt x="14089" y="18811"/>
                </a:lnTo>
                <a:lnTo>
                  <a:pt x="14089" y="11747"/>
                </a:lnTo>
                <a:lnTo>
                  <a:pt x="15846" y="11747"/>
                </a:lnTo>
                <a:cubicBezTo>
                  <a:pt x="16115" y="11747"/>
                  <a:pt x="16348" y="11565"/>
                  <a:pt x="16414" y="11305"/>
                </a:cubicBezTo>
                <a:lnTo>
                  <a:pt x="16999" y="8963"/>
                </a:lnTo>
                <a:cubicBezTo>
                  <a:pt x="17042" y="8787"/>
                  <a:pt x="17003" y="8602"/>
                  <a:pt x="16893" y="8460"/>
                </a:cubicBezTo>
                <a:cubicBezTo>
                  <a:pt x="16782" y="8317"/>
                  <a:pt x="16612" y="8235"/>
                  <a:pt x="16431" y="8235"/>
                </a:cubicBezTo>
                <a:lnTo>
                  <a:pt x="14089" y="8235"/>
                </a:lnTo>
                <a:lnTo>
                  <a:pt x="14089" y="6909"/>
                </a:lnTo>
                <a:cubicBezTo>
                  <a:pt x="14089" y="6638"/>
                  <a:pt x="14144" y="6343"/>
                  <a:pt x="14808" y="6229"/>
                </a:cubicBezTo>
                <a:cubicBezTo>
                  <a:pt x="14936" y="6208"/>
                  <a:pt x="15061" y="6199"/>
                  <a:pt x="15182" y="6199"/>
                </a:cubicBezTo>
                <a:cubicBezTo>
                  <a:pt x="15552" y="6199"/>
                  <a:pt x="15890" y="6283"/>
                  <a:pt x="16198" y="6360"/>
                </a:cubicBezTo>
                <a:cubicBezTo>
                  <a:pt x="16304" y="6387"/>
                  <a:pt x="16415" y="6421"/>
                  <a:pt x="16532" y="6421"/>
                </a:cubicBezTo>
                <a:cubicBezTo>
                  <a:pt x="16632" y="6421"/>
                  <a:pt x="16736" y="6396"/>
                  <a:pt x="16847" y="6321"/>
                </a:cubicBezTo>
                <a:cubicBezTo>
                  <a:pt x="16983" y="6229"/>
                  <a:pt x="17074" y="6084"/>
                  <a:pt x="17098" y="5923"/>
                </a:cubicBezTo>
                <a:cubicBezTo>
                  <a:pt x="17098" y="5923"/>
                  <a:pt x="17362" y="4156"/>
                  <a:pt x="17482" y="3339"/>
                </a:cubicBezTo>
                <a:cubicBezTo>
                  <a:pt x="17525" y="3049"/>
                  <a:pt x="17346" y="2769"/>
                  <a:pt x="17063" y="2690"/>
                </a:cubicBezTo>
                <a:cubicBezTo>
                  <a:pt x="16267" y="2463"/>
                  <a:pt x="15346" y="2343"/>
                  <a:pt x="14504" y="2343"/>
                </a:cubicBezTo>
                <a:cubicBezTo>
                  <a:pt x="14137" y="2343"/>
                  <a:pt x="13786" y="2365"/>
                  <a:pt x="13467" y="2412"/>
                </a:cubicBezTo>
                <a:cubicBezTo>
                  <a:pt x="12434" y="2562"/>
                  <a:pt x="11646" y="2888"/>
                  <a:pt x="11009" y="3434"/>
                </a:cubicBezTo>
                <a:cubicBezTo>
                  <a:pt x="10121" y="4193"/>
                  <a:pt x="10010" y="5168"/>
                  <a:pt x="9999" y="5833"/>
                </a:cubicBezTo>
                <a:cubicBezTo>
                  <a:pt x="9999" y="5847"/>
                  <a:pt x="9999" y="7029"/>
                  <a:pt x="9999" y="8235"/>
                </a:cubicBezTo>
                <a:lnTo>
                  <a:pt x="8821" y="8235"/>
                </a:lnTo>
                <a:cubicBezTo>
                  <a:pt x="8497" y="8235"/>
                  <a:pt x="8236" y="8497"/>
                  <a:pt x="8236" y="8819"/>
                </a:cubicBezTo>
                <a:lnTo>
                  <a:pt x="8236" y="11161"/>
                </a:lnTo>
                <a:cubicBezTo>
                  <a:pt x="8236" y="11485"/>
                  <a:pt x="8497" y="11747"/>
                  <a:pt x="8821" y="11747"/>
                </a:cubicBezTo>
                <a:lnTo>
                  <a:pt x="9991" y="11747"/>
                </a:lnTo>
                <a:lnTo>
                  <a:pt x="9991" y="18811"/>
                </a:lnTo>
                <a:lnTo>
                  <a:pt x="2927" y="18811"/>
                </a:lnTo>
                <a:cubicBezTo>
                  <a:pt x="1959" y="18811"/>
                  <a:pt x="1172" y="18023"/>
                  <a:pt x="1172" y="17054"/>
                </a:cubicBezTo>
                <a:lnTo>
                  <a:pt x="1172" y="2927"/>
                </a:lnTo>
                <a:cubicBezTo>
                  <a:pt x="1172" y="1959"/>
                  <a:pt x="1959" y="1170"/>
                  <a:pt x="2927" y="1170"/>
                </a:cubicBezTo>
                <a:close/>
                <a:moveTo>
                  <a:pt x="2927" y="1"/>
                </a:moveTo>
                <a:cubicBezTo>
                  <a:pt x="1314" y="1"/>
                  <a:pt x="1" y="1313"/>
                  <a:pt x="1" y="2927"/>
                </a:cubicBezTo>
                <a:lnTo>
                  <a:pt x="1" y="17056"/>
                </a:lnTo>
                <a:cubicBezTo>
                  <a:pt x="1" y="18669"/>
                  <a:pt x="1314" y="19982"/>
                  <a:pt x="2927" y="19982"/>
                </a:cubicBezTo>
                <a:lnTo>
                  <a:pt x="17054" y="19982"/>
                </a:lnTo>
                <a:cubicBezTo>
                  <a:pt x="18669" y="19982"/>
                  <a:pt x="19982" y="18669"/>
                  <a:pt x="19982" y="17056"/>
                </a:cubicBezTo>
                <a:lnTo>
                  <a:pt x="19982" y="2927"/>
                </a:lnTo>
                <a:cubicBezTo>
                  <a:pt x="19982" y="2145"/>
                  <a:pt x="19669" y="1409"/>
                  <a:pt x="19101" y="853"/>
                </a:cubicBezTo>
                <a:cubicBezTo>
                  <a:pt x="18538" y="303"/>
                  <a:pt x="17797" y="1"/>
                  <a:pt x="1701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4" name="Google Shape;414;p54"/>
          <p:cNvGrpSpPr/>
          <p:nvPr/>
        </p:nvGrpSpPr>
        <p:grpSpPr>
          <a:xfrm>
            <a:off x="4027051" y="2491015"/>
            <a:ext cx="407432" cy="407391"/>
            <a:chOff x="812101" y="2571761"/>
            <a:chExt cx="417066" cy="417024"/>
          </a:xfrm>
        </p:grpSpPr>
        <p:sp>
          <p:nvSpPr>
            <p:cNvPr id="415" name="Google Shape;415;p54"/>
            <p:cNvSpPr/>
            <p:nvPr/>
          </p:nvSpPr>
          <p:spPr>
            <a:xfrm>
              <a:off x="935084" y="2694744"/>
              <a:ext cx="171071" cy="171071"/>
            </a:xfrm>
            <a:custGeom>
              <a:rect b="b" l="l" r="r" t="t"/>
              <a:pathLst>
                <a:path extrusionOk="0" h="8197" w="8197">
                  <a:moveTo>
                    <a:pt x="4099" y="1171"/>
                  </a:moveTo>
                  <a:cubicBezTo>
                    <a:pt x="5712" y="1171"/>
                    <a:pt x="7027" y="2484"/>
                    <a:pt x="7027" y="4097"/>
                  </a:cubicBezTo>
                  <a:cubicBezTo>
                    <a:pt x="7027" y="5712"/>
                    <a:pt x="5712" y="7025"/>
                    <a:pt x="4099" y="7025"/>
                  </a:cubicBezTo>
                  <a:cubicBezTo>
                    <a:pt x="2486" y="7025"/>
                    <a:pt x="1171" y="5712"/>
                    <a:pt x="1171" y="4097"/>
                  </a:cubicBezTo>
                  <a:cubicBezTo>
                    <a:pt x="1171" y="2484"/>
                    <a:pt x="2486" y="1171"/>
                    <a:pt x="4099" y="1171"/>
                  </a:cubicBezTo>
                  <a:close/>
                  <a:moveTo>
                    <a:pt x="4099" y="0"/>
                  </a:moveTo>
                  <a:cubicBezTo>
                    <a:pt x="1840" y="0"/>
                    <a:pt x="0" y="1838"/>
                    <a:pt x="0" y="4097"/>
                  </a:cubicBezTo>
                  <a:cubicBezTo>
                    <a:pt x="0" y="6358"/>
                    <a:pt x="1840" y="8196"/>
                    <a:pt x="4099" y="8196"/>
                  </a:cubicBezTo>
                  <a:cubicBezTo>
                    <a:pt x="6358" y="8196"/>
                    <a:pt x="8196" y="6358"/>
                    <a:pt x="8196" y="4097"/>
                  </a:cubicBezTo>
                  <a:cubicBezTo>
                    <a:pt x="8196" y="1838"/>
                    <a:pt x="6358" y="0"/>
                    <a:pt x="40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54"/>
            <p:cNvSpPr/>
            <p:nvPr/>
          </p:nvSpPr>
          <p:spPr>
            <a:xfrm>
              <a:off x="860977" y="2620616"/>
              <a:ext cx="319311" cy="319290"/>
            </a:xfrm>
            <a:custGeom>
              <a:rect b="b" l="l" r="r" t="t"/>
              <a:pathLst>
                <a:path extrusionOk="0" h="15299" w="15300">
                  <a:moveTo>
                    <a:pt x="12333" y="1171"/>
                  </a:moveTo>
                  <a:cubicBezTo>
                    <a:pt x="13306" y="1171"/>
                    <a:pt x="14128" y="1994"/>
                    <a:pt x="14128" y="2967"/>
                  </a:cubicBezTo>
                  <a:lnTo>
                    <a:pt x="14128" y="12334"/>
                  </a:lnTo>
                  <a:cubicBezTo>
                    <a:pt x="14128" y="13307"/>
                    <a:pt x="13306" y="14129"/>
                    <a:pt x="12333" y="14129"/>
                  </a:cubicBezTo>
                  <a:lnTo>
                    <a:pt x="2968" y="14129"/>
                  </a:lnTo>
                  <a:cubicBezTo>
                    <a:pt x="1993" y="14129"/>
                    <a:pt x="1172" y="13307"/>
                    <a:pt x="1172" y="12334"/>
                  </a:cubicBezTo>
                  <a:lnTo>
                    <a:pt x="1172" y="2967"/>
                  </a:lnTo>
                  <a:cubicBezTo>
                    <a:pt x="1172" y="1994"/>
                    <a:pt x="1993" y="1171"/>
                    <a:pt x="2968" y="1171"/>
                  </a:cubicBezTo>
                  <a:close/>
                  <a:moveTo>
                    <a:pt x="2968" y="0"/>
                  </a:moveTo>
                  <a:cubicBezTo>
                    <a:pt x="1351" y="0"/>
                    <a:pt x="1" y="1346"/>
                    <a:pt x="1" y="2967"/>
                  </a:cubicBezTo>
                  <a:lnTo>
                    <a:pt x="1" y="12334"/>
                  </a:lnTo>
                  <a:cubicBezTo>
                    <a:pt x="1" y="13952"/>
                    <a:pt x="1349" y="15299"/>
                    <a:pt x="2968" y="15299"/>
                  </a:cubicBezTo>
                  <a:lnTo>
                    <a:pt x="12333" y="15299"/>
                  </a:lnTo>
                  <a:cubicBezTo>
                    <a:pt x="13953" y="15299"/>
                    <a:pt x="15299" y="13951"/>
                    <a:pt x="15299" y="12334"/>
                  </a:cubicBezTo>
                  <a:lnTo>
                    <a:pt x="15299" y="2967"/>
                  </a:lnTo>
                  <a:cubicBezTo>
                    <a:pt x="15299" y="1345"/>
                    <a:pt x="13948" y="0"/>
                    <a:pt x="123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54"/>
            <p:cNvSpPr/>
            <p:nvPr/>
          </p:nvSpPr>
          <p:spPr>
            <a:xfrm>
              <a:off x="812101" y="2571761"/>
              <a:ext cx="417066" cy="417024"/>
            </a:xfrm>
            <a:custGeom>
              <a:rect b="b" l="l" r="r" t="t"/>
              <a:pathLst>
                <a:path extrusionOk="0" h="19982" w="19984">
                  <a:moveTo>
                    <a:pt x="17056" y="1172"/>
                  </a:moveTo>
                  <a:cubicBezTo>
                    <a:pt x="18025" y="1172"/>
                    <a:pt x="18812" y="1959"/>
                    <a:pt x="18812" y="2927"/>
                  </a:cubicBezTo>
                  <a:lnTo>
                    <a:pt x="18812" y="17056"/>
                  </a:lnTo>
                  <a:cubicBezTo>
                    <a:pt x="18812" y="18023"/>
                    <a:pt x="18025" y="18811"/>
                    <a:pt x="17056" y="18811"/>
                  </a:cubicBezTo>
                  <a:lnTo>
                    <a:pt x="2928" y="18811"/>
                  </a:lnTo>
                  <a:cubicBezTo>
                    <a:pt x="1961" y="18811"/>
                    <a:pt x="1172" y="18023"/>
                    <a:pt x="1172" y="17056"/>
                  </a:cubicBezTo>
                  <a:lnTo>
                    <a:pt x="1172" y="2927"/>
                  </a:lnTo>
                  <a:cubicBezTo>
                    <a:pt x="1172" y="1959"/>
                    <a:pt x="1961" y="1172"/>
                    <a:pt x="2928" y="1172"/>
                  </a:cubicBezTo>
                  <a:close/>
                  <a:moveTo>
                    <a:pt x="2928" y="1"/>
                  </a:moveTo>
                  <a:cubicBezTo>
                    <a:pt x="1313" y="1"/>
                    <a:pt x="1" y="1313"/>
                    <a:pt x="1" y="2927"/>
                  </a:cubicBezTo>
                  <a:lnTo>
                    <a:pt x="1" y="17056"/>
                  </a:lnTo>
                  <a:cubicBezTo>
                    <a:pt x="1" y="18669"/>
                    <a:pt x="1313" y="19982"/>
                    <a:pt x="2928" y="19982"/>
                  </a:cubicBezTo>
                  <a:lnTo>
                    <a:pt x="17056" y="19982"/>
                  </a:lnTo>
                  <a:cubicBezTo>
                    <a:pt x="18669" y="19982"/>
                    <a:pt x="19984" y="18669"/>
                    <a:pt x="19984" y="17056"/>
                  </a:cubicBezTo>
                  <a:lnTo>
                    <a:pt x="19984" y="2927"/>
                  </a:lnTo>
                  <a:cubicBezTo>
                    <a:pt x="19984" y="1313"/>
                    <a:pt x="18669" y="1"/>
                    <a:pt x="170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54"/>
            <p:cNvSpPr/>
            <p:nvPr/>
          </p:nvSpPr>
          <p:spPr>
            <a:xfrm>
              <a:off x="1081712" y="2670306"/>
              <a:ext cx="48878" cy="48898"/>
            </a:xfrm>
            <a:custGeom>
              <a:rect b="b" l="l" r="r" t="t"/>
              <a:pathLst>
                <a:path extrusionOk="0" h="2343" w="2342">
                  <a:moveTo>
                    <a:pt x="1170" y="0"/>
                  </a:moveTo>
                  <a:cubicBezTo>
                    <a:pt x="524" y="0"/>
                    <a:pt x="1" y="526"/>
                    <a:pt x="1" y="1171"/>
                  </a:cubicBezTo>
                  <a:cubicBezTo>
                    <a:pt x="1" y="1817"/>
                    <a:pt x="524" y="2342"/>
                    <a:pt x="1170" y="2342"/>
                  </a:cubicBezTo>
                  <a:cubicBezTo>
                    <a:pt x="1816" y="2342"/>
                    <a:pt x="2341" y="1817"/>
                    <a:pt x="2341" y="1171"/>
                  </a:cubicBezTo>
                  <a:cubicBezTo>
                    <a:pt x="2341" y="526"/>
                    <a:pt x="1816" y="0"/>
                    <a:pt x="11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19" name="Google Shape;419;p54"/>
          <p:cNvGrpSpPr/>
          <p:nvPr/>
        </p:nvGrpSpPr>
        <p:grpSpPr>
          <a:xfrm>
            <a:off x="4717770" y="2494403"/>
            <a:ext cx="407391" cy="407391"/>
            <a:chOff x="1323129" y="2571761"/>
            <a:chExt cx="417024" cy="417024"/>
          </a:xfrm>
        </p:grpSpPr>
        <p:sp>
          <p:nvSpPr>
            <p:cNvPr id="420" name="Google Shape;420;p54"/>
            <p:cNvSpPr/>
            <p:nvPr/>
          </p:nvSpPr>
          <p:spPr>
            <a:xfrm>
              <a:off x="1385007" y="2719183"/>
              <a:ext cx="73337" cy="219907"/>
            </a:xfrm>
            <a:custGeom>
              <a:rect b="b" l="l" r="r" t="t"/>
              <a:pathLst>
                <a:path extrusionOk="0" h="10537" w="3514">
                  <a:moveTo>
                    <a:pt x="2342" y="1171"/>
                  </a:moveTo>
                  <a:lnTo>
                    <a:pt x="2342" y="9367"/>
                  </a:lnTo>
                  <a:lnTo>
                    <a:pt x="1171" y="9367"/>
                  </a:lnTo>
                  <a:lnTo>
                    <a:pt x="1171" y="1171"/>
                  </a:lnTo>
                  <a:close/>
                  <a:moveTo>
                    <a:pt x="586" y="0"/>
                  </a:moveTo>
                  <a:cubicBezTo>
                    <a:pt x="264" y="0"/>
                    <a:pt x="0" y="262"/>
                    <a:pt x="0" y="586"/>
                  </a:cubicBezTo>
                  <a:lnTo>
                    <a:pt x="0" y="9951"/>
                  </a:lnTo>
                  <a:cubicBezTo>
                    <a:pt x="0" y="10275"/>
                    <a:pt x="264" y="10537"/>
                    <a:pt x="586" y="10537"/>
                  </a:cubicBezTo>
                  <a:lnTo>
                    <a:pt x="2928" y="10537"/>
                  </a:lnTo>
                  <a:cubicBezTo>
                    <a:pt x="3252" y="10537"/>
                    <a:pt x="3514" y="10275"/>
                    <a:pt x="3514" y="9951"/>
                  </a:cubicBezTo>
                  <a:lnTo>
                    <a:pt x="3514" y="586"/>
                  </a:lnTo>
                  <a:cubicBezTo>
                    <a:pt x="3514" y="262"/>
                    <a:pt x="3252" y="0"/>
                    <a:pt x="29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54"/>
            <p:cNvSpPr/>
            <p:nvPr/>
          </p:nvSpPr>
          <p:spPr>
            <a:xfrm>
              <a:off x="1385007" y="2621430"/>
              <a:ext cx="73337" cy="73337"/>
            </a:xfrm>
            <a:custGeom>
              <a:rect b="b" l="l" r="r" t="t"/>
              <a:pathLst>
                <a:path extrusionOk="0" h="3514" w="3514">
                  <a:moveTo>
                    <a:pt x="1757" y="1171"/>
                  </a:moveTo>
                  <a:cubicBezTo>
                    <a:pt x="2081" y="1171"/>
                    <a:pt x="2342" y="1435"/>
                    <a:pt x="2342" y="1757"/>
                  </a:cubicBezTo>
                  <a:cubicBezTo>
                    <a:pt x="2342" y="2080"/>
                    <a:pt x="2081" y="2342"/>
                    <a:pt x="1757" y="2342"/>
                  </a:cubicBezTo>
                  <a:cubicBezTo>
                    <a:pt x="1435" y="2342"/>
                    <a:pt x="1171" y="2080"/>
                    <a:pt x="1171" y="1757"/>
                  </a:cubicBezTo>
                  <a:cubicBezTo>
                    <a:pt x="1171" y="1435"/>
                    <a:pt x="1435" y="1171"/>
                    <a:pt x="1757" y="1171"/>
                  </a:cubicBezTo>
                  <a:close/>
                  <a:moveTo>
                    <a:pt x="1757" y="0"/>
                  </a:moveTo>
                  <a:cubicBezTo>
                    <a:pt x="789" y="0"/>
                    <a:pt x="0" y="789"/>
                    <a:pt x="0" y="1757"/>
                  </a:cubicBezTo>
                  <a:cubicBezTo>
                    <a:pt x="0" y="2726"/>
                    <a:pt x="789" y="3513"/>
                    <a:pt x="1757" y="3513"/>
                  </a:cubicBezTo>
                  <a:cubicBezTo>
                    <a:pt x="2726" y="3513"/>
                    <a:pt x="3514" y="2726"/>
                    <a:pt x="3514" y="1757"/>
                  </a:cubicBezTo>
                  <a:cubicBezTo>
                    <a:pt x="3514" y="789"/>
                    <a:pt x="2726" y="0"/>
                    <a:pt x="17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54"/>
            <p:cNvSpPr/>
            <p:nvPr/>
          </p:nvSpPr>
          <p:spPr>
            <a:xfrm>
              <a:off x="1482759" y="2718786"/>
              <a:ext cx="195510" cy="220304"/>
            </a:xfrm>
            <a:custGeom>
              <a:rect b="b" l="l" r="r" t="t"/>
              <a:pathLst>
                <a:path extrusionOk="0" h="10556" w="9368">
                  <a:moveTo>
                    <a:pt x="5559" y="1173"/>
                  </a:moveTo>
                  <a:cubicBezTo>
                    <a:pt x="5720" y="1173"/>
                    <a:pt x="5883" y="1186"/>
                    <a:pt x="6044" y="1212"/>
                  </a:cubicBezTo>
                  <a:cubicBezTo>
                    <a:pt x="7422" y="1435"/>
                    <a:pt x="8196" y="2535"/>
                    <a:pt x="8196" y="3669"/>
                  </a:cubicBezTo>
                  <a:lnTo>
                    <a:pt x="8196" y="9386"/>
                  </a:lnTo>
                  <a:lnTo>
                    <a:pt x="7025" y="9386"/>
                  </a:lnTo>
                  <a:lnTo>
                    <a:pt x="7025" y="4702"/>
                  </a:lnTo>
                  <a:cubicBezTo>
                    <a:pt x="7025" y="3411"/>
                    <a:pt x="5975" y="2360"/>
                    <a:pt x="4683" y="2360"/>
                  </a:cubicBezTo>
                  <a:cubicBezTo>
                    <a:pt x="3392" y="2360"/>
                    <a:pt x="2341" y="3411"/>
                    <a:pt x="2341" y="4702"/>
                  </a:cubicBezTo>
                  <a:lnTo>
                    <a:pt x="2341" y="9386"/>
                  </a:lnTo>
                  <a:lnTo>
                    <a:pt x="1170" y="9386"/>
                  </a:lnTo>
                  <a:lnTo>
                    <a:pt x="1170" y="1190"/>
                  </a:lnTo>
                  <a:lnTo>
                    <a:pt x="2341" y="1190"/>
                  </a:lnTo>
                  <a:lnTo>
                    <a:pt x="2341" y="1776"/>
                  </a:lnTo>
                  <a:cubicBezTo>
                    <a:pt x="2341" y="2011"/>
                    <a:pt x="2484" y="2225"/>
                    <a:pt x="2704" y="2316"/>
                  </a:cubicBezTo>
                  <a:cubicBezTo>
                    <a:pt x="2776" y="2346"/>
                    <a:pt x="2852" y="2361"/>
                    <a:pt x="2928" y="2361"/>
                  </a:cubicBezTo>
                  <a:cubicBezTo>
                    <a:pt x="3080" y="2361"/>
                    <a:pt x="3229" y="2301"/>
                    <a:pt x="3341" y="2190"/>
                  </a:cubicBezTo>
                  <a:lnTo>
                    <a:pt x="3615" y="1916"/>
                  </a:lnTo>
                  <a:cubicBezTo>
                    <a:pt x="4086" y="1443"/>
                    <a:pt x="4813" y="1173"/>
                    <a:pt x="5559" y="1173"/>
                  </a:cubicBezTo>
                  <a:close/>
                  <a:moveTo>
                    <a:pt x="5553" y="0"/>
                  </a:moveTo>
                  <a:cubicBezTo>
                    <a:pt x="4823" y="0"/>
                    <a:pt x="4110" y="189"/>
                    <a:pt x="3509" y="536"/>
                  </a:cubicBezTo>
                  <a:cubicBezTo>
                    <a:pt x="3475" y="246"/>
                    <a:pt x="3227" y="19"/>
                    <a:pt x="2927" y="19"/>
                  </a:cubicBezTo>
                  <a:lnTo>
                    <a:pt x="586" y="19"/>
                  </a:lnTo>
                  <a:cubicBezTo>
                    <a:pt x="262" y="19"/>
                    <a:pt x="1" y="281"/>
                    <a:pt x="1" y="605"/>
                  </a:cubicBezTo>
                  <a:lnTo>
                    <a:pt x="1" y="9970"/>
                  </a:lnTo>
                  <a:cubicBezTo>
                    <a:pt x="1" y="10294"/>
                    <a:pt x="262" y="10556"/>
                    <a:pt x="586" y="10556"/>
                  </a:cubicBezTo>
                  <a:lnTo>
                    <a:pt x="2927" y="10556"/>
                  </a:lnTo>
                  <a:cubicBezTo>
                    <a:pt x="3250" y="10556"/>
                    <a:pt x="3512" y="10294"/>
                    <a:pt x="3512" y="9970"/>
                  </a:cubicBezTo>
                  <a:lnTo>
                    <a:pt x="3512" y="4702"/>
                  </a:lnTo>
                  <a:cubicBezTo>
                    <a:pt x="3512" y="4056"/>
                    <a:pt x="4038" y="3531"/>
                    <a:pt x="4683" y="3531"/>
                  </a:cubicBezTo>
                  <a:cubicBezTo>
                    <a:pt x="5329" y="3531"/>
                    <a:pt x="5854" y="4056"/>
                    <a:pt x="5854" y="4702"/>
                  </a:cubicBezTo>
                  <a:lnTo>
                    <a:pt x="5854" y="9970"/>
                  </a:lnTo>
                  <a:cubicBezTo>
                    <a:pt x="5854" y="10294"/>
                    <a:pt x="6116" y="10556"/>
                    <a:pt x="6440" y="10556"/>
                  </a:cubicBezTo>
                  <a:lnTo>
                    <a:pt x="8782" y="10556"/>
                  </a:lnTo>
                  <a:cubicBezTo>
                    <a:pt x="9104" y="10556"/>
                    <a:pt x="9368" y="10294"/>
                    <a:pt x="9368" y="9970"/>
                  </a:cubicBezTo>
                  <a:lnTo>
                    <a:pt x="9368" y="3669"/>
                  </a:lnTo>
                  <a:cubicBezTo>
                    <a:pt x="9368" y="1921"/>
                    <a:pt x="8131" y="364"/>
                    <a:pt x="6231" y="55"/>
                  </a:cubicBezTo>
                  <a:cubicBezTo>
                    <a:pt x="6005" y="18"/>
                    <a:pt x="5779" y="0"/>
                    <a:pt x="55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54"/>
            <p:cNvSpPr/>
            <p:nvPr/>
          </p:nvSpPr>
          <p:spPr>
            <a:xfrm>
              <a:off x="1323129" y="2571761"/>
              <a:ext cx="417024" cy="417024"/>
            </a:xfrm>
            <a:custGeom>
              <a:rect b="b" l="l" r="r" t="t"/>
              <a:pathLst>
                <a:path extrusionOk="0" h="19982" w="19982">
                  <a:moveTo>
                    <a:pt x="17015" y="1170"/>
                  </a:moveTo>
                  <a:cubicBezTo>
                    <a:pt x="17989" y="1170"/>
                    <a:pt x="18810" y="1993"/>
                    <a:pt x="18810" y="2966"/>
                  </a:cubicBezTo>
                  <a:lnTo>
                    <a:pt x="18810" y="17015"/>
                  </a:lnTo>
                  <a:cubicBezTo>
                    <a:pt x="18810" y="17990"/>
                    <a:pt x="17989" y="18811"/>
                    <a:pt x="17015" y="18811"/>
                  </a:cubicBezTo>
                  <a:lnTo>
                    <a:pt x="2965" y="18811"/>
                  </a:lnTo>
                  <a:cubicBezTo>
                    <a:pt x="1992" y="18811"/>
                    <a:pt x="1170" y="17990"/>
                    <a:pt x="1170" y="17015"/>
                  </a:cubicBezTo>
                  <a:lnTo>
                    <a:pt x="1170" y="2966"/>
                  </a:lnTo>
                  <a:cubicBezTo>
                    <a:pt x="1170" y="1993"/>
                    <a:pt x="1992" y="1170"/>
                    <a:pt x="2965" y="1170"/>
                  </a:cubicBezTo>
                  <a:close/>
                  <a:moveTo>
                    <a:pt x="2965" y="1"/>
                  </a:moveTo>
                  <a:cubicBezTo>
                    <a:pt x="1347" y="1"/>
                    <a:pt x="0" y="1349"/>
                    <a:pt x="0" y="2966"/>
                  </a:cubicBezTo>
                  <a:lnTo>
                    <a:pt x="0" y="17015"/>
                  </a:lnTo>
                  <a:cubicBezTo>
                    <a:pt x="0" y="18635"/>
                    <a:pt x="1348" y="19982"/>
                    <a:pt x="2965" y="19982"/>
                  </a:cubicBezTo>
                  <a:lnTo>
                    <a:pt x="17017" y="19982"/>
                  </a:lnTo>
                  <a:cubicBezTo>
                    <a:pt x="18635" y="19982"/>
                    <a:pt x="19981" y="18634"/>
                    <a:pt x="19981" y="17015"/>
                  </a:cubicBezTo>
                  <a:lnTo>
                    <a:pt x="19981" y="2966"/>
                  </a:lnTo>
                  <a:cubicBezTo>
                    <a:pt x="19981" y="1347"/>
                    <a:pt x="18633" y="1"/>
                    <a:pt x="170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4" name="Google Shape;424;p54"/>
          <p:cNvGrpSpPr/>
          <p:nvPr/>
        </p:nvGrpSpPr>
        <p:grpSpPr>
          <a:xfrm>
            <a:off x="5408455" y="2498510"/>
            <a:ext cx="399178" cy="399178"/>
            <a:chOff x="2038375" y="3798025"/>
            <a:chExt cx="841792" cy="841792"/>
          </a:xfrm>
        </p:grpSpPr>
        <p:sp>
          <p:nvSpPr>
            <p:cNvPr id="425" name="Google Shape;425;p54"/>
            <p:cNvSpPr/>
            <p:nvPr/>
          </p:nvSpPr>
          <p:spPr>
            <a:xfrm>
              <a:off x="2186646" y="3907135"/>
              <a:ext cx="545341" cy="623694"/>
            </a:xfrm>
            <a:custGeom>
              <a:rect b="b" l="l" r="r" t="t"/>
              <a:pathLst>
                <a:path extrusionOk="0" h="208768" w="182541">
                  <a:moveTo>
                    <a:pt x="124804" y="12232"/>
                  </a:moveTo>
                  <a:cubicBezTo>
                    <a:pt x="127609" y="36012"/>
                    <a:pt x="146529" y="54932"/>
                    <a:pt x="170308" y="57737"/>
                  </a:cubicBezTo>
                  <a:lnTo>
                    <a:pt x="170308" y="78353"/>
                  </a:lnTo>
                  <a:cubicBezTo>
                    <a:pt x="157261" y="77276"/>
                    <a:pt x="144865" y="72710"/>
                    <a:pt x="134166" y="65011"/>
                  </a:cubicBezTo>
                  <a:cubicBezTo>
                    <a:pt x="133084" y="64247"/>
                    <a:pt x="131821" y="63855"/>
                    <a:pt x="130560" y="63855"/>
                  </a:cubicBezTo>
                  <a:cubicBezTo>
                    <a:pt x="129615" y="63855"/>
                    <a:pt x="128671" y="64075"/>
                    <a:pt x="127805" y="64522"/>
                  </a:cubicBezTo>
                  <a:cubicBezTo>
                    <a:pt x="125750" y="65566"/>
                    <a:pt x="124478" y="67686"/>
                    <a:pt x="124478" y="69970"/>
                  </a:cubicBezTo>
                  <a:lnTo>
                    <a:pt x="124478" y="140429"/>
                  </a:lnTo>
                  <a:cubicBezTo>
                    <a:pt x="124478" y="171352"/>
                    <a:pt x="99295" y="196535"/>
                    <a:pt x="68339" y="196535"/>
                  </a:cubicBezTo>
                  <a:cubicBezTo>
                    <a:pt x="37383" y="196535"/>
                    <a:pt x="12233" y="171352"/>
                    <a:pt x="12233" y="140429"/>
                  </a:cubicBezTo>
                  <a:cubicBezTo>
                    <a:pt x="12233" y="111527"/>
                    <a:pt x="34153" y="87682"/>
                    <a:pt x="62239" y="84616"/>
                  </a:cubicBezTo>
                  <a:lnTo>
                    <a:pt x="62239" y="105330"/>
                  </a:lnTo>
                  <a:cubicBezTo>
                    <a:pt x="45505" y="108265"/>
                    <a:pt x="32751" y="122879"/>
                    <a:pt x="32751" y="140429"/>
                  </a:cubicBezTo>
                  <a:cubicBezTo>
                    <a:pt x="32751" y="160033"/>
                    <a:pt x="48702" y="176017"/>
                    <a:pt x="68339" y="176017"/>
                  </a:cubicBezTo>
                  <a:cubicBezTo>
                    <a:pt x="87976" y="176017"/>
                    <a:pt x="103927" y="160033"/>
                    <a:pt x="103927" y="140429"/>
                  </a:cubicBezTo>
                  <a:lnTo>
                    <a:pt x="103927" y="12232"/>
                  </a:lnTo>
                  <a:close/>
                  <a:moveTo>
                    <a:pt x="97827" y="0"/>
                  </a:moveTo>
                  <a:cubicBezTo>
                    <a:pt x="94435" y="0"/>
                    <a:pt x="91695" y="2740"/>
                    <a:pt x="91695" y="6133"/>
                  </a:cubicBezTo>
                  <a:lnTo>
                    <a:pt x="91695" y="140429"/>
                  </a:lnTo>
                  <a:cubicBezTo>
                    <a:pt x="91695" y="153313"/>
                    <a:pt x="81224" y="163784"/>
                    <a:pt x="68339" y="163784"/>
                  </a:cubicBezTo>
                  <a:cubicBezTo>
                    <a:pt x="55454" y="163784"/>
                    <a:pt x="44983" y="153313"/>
                    <a:pt x="44983" y="140429"/>
                  </a:cubicBezTo>
                  <a:cubicBezTo>
                    <a:pt x="44983" y="127544"/>
                    <a:pt x="55454" y="117040"/>
                    <a:pt x="68339" y="117040"/>
                  </a:cubicBezTo>
                  <a:cubicBezTo>
                    <a:pt x="71731" y="117040"/>
                    <a:pt x="74471" y="114300"/>
                    <a:pt x="74471" y="110940"/>
                  </a:cubicBezTo>
                  <a:lnTo>
                    <a:pt x="74471" y="78190"/>
                  </a:lnTo>
                  <a:cubicBezTo>
                    <a:pt x="74471" y="74797"/>
                    <a:pt x="71731" y="72057"/>
                    <a:pt x="68339" y="72057"/>
                  </a:cubicBezTo>
                  <a:cubicBezTo>
                    <a:pt x="30663" y="72057"/>
                    <a:pt x="0" y="102720"/>
                    <a:pt x="0" y="140429"/>
                  </a:cubicBezTo>
                  <a:cubicBezTo>
                    <a:pt x="0" y="178104"/>
                    <a:pt x="30663" y="208767"/>
                    <a:pt x="68339" y="208767"/>
                  </a:cubicBezTo>
                  <a:cubicBezTo>
                    <a:pt x="106047" y="208767"/>
                    <a:pt x="136710" y="178104"/>
                    <a:pt x="136710" y="140429"/>
                  </a:cubicBezTo>
                  <a:lnTo>
                    <a:pt x="136710" y="80963"/>
                  </a:lnTo>
                  <a:cubicBezTo>
                    <a:pt x="148877" y="87454"/>
                    <a:pt x="162414" y="90846"/>
                    <a:pt x="176441" y="90846"/>
                  </a:cubicBezTo>
                  <a:cubicBezTo>
                    <a:pt x="179801" y="90846"/>
                    <a:pt x="182541" y="88106"/>
                    <a:pt x="182541" y="84746"/>
                  </a:cubicBezTo>
                  <a:lnTo>
                    <a:pt x="182541" y="51963"/>
                  </a:lnTo>
                  <a:cubicBezTo>
                    <a:pt x="182541" y="48604"/>
                    <a:pt x="179801" y="45864"/>
                    <a:pt x="176441" y="45864"/>
                  </a:cubicBezTo>
                  <a:cubicBezTo>
                    <a:pt x="154520" y="45864"/>
                    <a:pt x="136710" y="28020"/>
                    <a:pt x="136710" y="6133"/>
                  </a:cubicBezTo>
                  <a:cubicBezTo>
                    <a:pt x="136710" y="2740"/>
                    <a:pt x="133970" y="0"/>
                    <a:pt x="130578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54"/>
            <p:cNvSpPr/>
            <p:nvPr/>
          </p:nvSpPr>
          <p:spPr>
            <a:xfrm>
              <a:off x="2038375" y="3798025"/>
              <a:ext cx="841792" cy="841792"/>
            </a:xfrm>
            <a:custGeom>
              <a:rect b="b" l="l" r="r" t="t"/>
              <a:pathLst>
                <a:path extrusionOk="0" h="19982" w="19982">
                  <a:moveTo>
                    <a:pt x="17017" y="1172"/>
                  </a:moveTo>
                  <a:cubicBezTo>
                    <a:pt x="17990" y="1172"/>
                    <a:pt x="18812" y="1975"/>
                    <a:pt x="18812" y="2927"/>
                  </a:cubicBezTo>
                  <a:lnTo>
                    <a:pt x="18812" y="17017"/>
                  </a:lnTo>
                  <a:cubicBezTo>
                    <a:pt x="18812" y="17990"/>
                    <a:pt x="17990" y="18811"/>
                    <a:pt x="17017" y="18811"/>
                  </a:cubicBezTo>
                  <a:lnTo>
                    <a:pt x="2966" y="18811"/>
                  </a:lnTo>
                  <a:cubicBezTo>
                    <a:pt x="1993" y="18811"/>
                    <a:pt x="1172" y="17990"/>
                    <a:pt x="1172" y="17017"/>
                  </a:cubicBezTo>
                  <a:lnTo>
                    <a:pt x="1172" y="2927"/>
                  </a:lnTo>
                  <a:cubicBezTo>
                    <a:pt x="1172" y="1975"/>
                    <a:pt x="1993" y="1172"/>
                    <a:pt x="2966" y="1172"/>
                  </a:cubicBezTo>
                  <a:close/>
                  <a:moveTo>
                    <a:pt x="2966" y="1"/>
                  </a:moveTo>
                  <a:cubicBezTo>
                    <a:pt x="1349" y="1"/>
                    <a:pt x="1" y="1310"/>
                    <a:pt x="1" y="2927"/>
                  </a:cubicBezTo>
                  <a:lnTo>
                    <a:pt x="1" y="17015"/>
                  </a:lnTo>
                  <a:cubicBezTo>
                    <a:pt x="1" y="18636"/>
                    <a:pt x="1349" y="19982"/>
                    <a:pt x="2966" y="19982"/>
                  </a:cubicBezTo>
                  <a:lnTo>
                    <a:pt x="17017" y="19982"/>
                  </a:lnTo>
                  <a:cubicBezTo>
                    <a:pt x="18635" y="19982"/>
                    <a:pt x="19982" y="18634"/>
                    <a:pt x="19982" y="17015"/>
                  </a:cubicBezTo>
                  <a:lnTo>
                    <a:pt x="19982" y="2927"/>
                  </a:lnTo>
                  <a:cubicBezTo>
                    <a:pt x="19982" y="1310"/>
                    <a:pt x="18635" y="1"/>
                    <a:pt x="170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3"/>
          <p:cNvSpPr txBox="1"/>
          <p:nvPr>
            <p:ph type="title"/>
          </p:nvPr>
        </p:nvSpPr>
        <p:spPr>
          <a:xfrm>
            <a:off x="2209950" y="445025"/>
            <a:ext cx="4724100" cy="117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Введение</a:t>
            </a:r>
            <a:endParaRPr/>
          </a:p>
        </p:txBody>
      </p:sp>
      <p:sp>
        <p:nvSpPr>
          <p:cNvPr id="160" name="Google Shape;160;p23"/>
          <p:cNvSpPr txBox="1"/>
          <p:nvPr>
            <p:ph idx="1" type="subTitle"/>
          </p:nvPr>
        </p:nvSpPr>
        <p:spPr>
          <a:xfrm>
            <a:off x="4777889" y="2447375"/>
            <a:ext cx="3435300" cy="170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Создать автоматизированный инструмент для: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Анализа тональности сообщений (негатив/нейтрально/позитив).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Мониторинга активности участников и детекции подозрительного поведения.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23"/>
          <p:cNvSpPr txBox="1"/>
          <p:nvPr>
            <p:ph idx="2" type="subTitle"/>
          </p:nvPr>
        </p:nvSpPr>
        <p:spPr>
          <a:xfrm>
            <a:off x="930813" y="2447375"/>
            <a:ext cx="3435300" cy="170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Ручной мониторинг сотен сообщений ежедневно — трудоемко и неэффективно.</a:t>
            </a:r>
            <a:br>
              <a:rPr lang="en"/>
            </a:br>
            <a:r>
              <a:rPr lang="en"/>
              <a:t>Сложности в выявлении токсичных сообщений, спама и конфликтов в режиме реального времени.</a:t>
            </a:r>
            <a:br>
              <a:rPr lang="en"/>
            </a:br>
            <a:r>
              <a:rPr lang="en"/>
              <a:t>Отсутствие аналитики по активности участников: сложно управлять вовлеченностью и выявлять ботов.</a:t>
            </a:r>
            <a:endParaRPr/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23"/>
          <p:cNvSpPr txBox="1"/>
          <p:nvPr>
            <p:ph idx="3" type="subTitle"/>
          </p:nvPr>
        </p:nvSpPr>
        <p:spPr>
          <a:xfrm>
            <a:off x="4777875" y="1678850"/>
            <a:ext cx="3435300" cy="855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Цель проекта</a:t>
            </a:r>
            <a:endParaRPr/>
          </a:p>
        </p:txBody>
      </p:sp>
      <p:sp>
        <p:nvSpPr>
          <p:cNvPr id="163" name="Google Shape;163;p23"/>
          <p:cNvSpPr txBox="1"/>
          <p:nvPr>
            <p:ph idx="4" type="subTitle"/>
          </p:nvPr>
        </p:nvSpPr>
        <p:spPr>
          <a:xfrm>
            <a:off x="930825" y="1678775"/>
            <a:ext cx="3435300" cy="855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Проблема администраторов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4"/>
          <p:cNvSpPr txBox="1"/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Почему это важно сейчас?</a:t>
            </a:r>
            <a:endParaRPr/>
          </a:p>
        </p:txBody>
      </p:sp>
      <p:sp>
        <p:nvSpPr>
          <p:cNvPr id="169" name="Google Shape;169;p24"/>
          <p:cNvSpPr txBox="1"/>
          <p:nvPr>
            <p:ph idx="1" type="subTitle"/>
          </p:nvPr>
        </p:nvSpPr>
        <p:spPr>
          <a:xfrm>
            <a:off x="3790525" y="1403850"/>
            <a:ext cx="4640400" cy="306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Рост Telegram-сообществ:</a:t>
            </a:r>
            <a:endParaRPr b="1"/>
          </a:p>
          <a:p>
            <a:pPr indent="-2984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Крупные чаты (10k+ участников) требуют профессиональной модерации.</a:t>
            </a:r>
            <a:endParaRPr/>
          </a:p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Без автоматизации админы теряют контроль над контентом и аудиторией.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/>
              <a:t>Угрозы для репутации:</a:t>
            </a:r>
            <a:endParaRPr b="1"/>
          </a:p>
          <a:p>
            <a:pPr indent="-2984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Негативные сообщения и конфликты быстро эскалируют, если их не устранить.</a:t>
            </a:r>
            <a:endParaRPr/>
          </a:p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Спам и боты снижают качество обсуждений и доверие пользователей.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/>
              <a:t>Тренд на data-driven управление:</a:t>
            </a:r>
            <a:endParaRPr b="1"/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Современные админы нуждаются в аналитике, а не в ручном скроллинге чатов.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pic>
        <p:nvPicPr>
          <p:cNvPr id="170" name="Google Shape;17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900" y="1530738"/>
            <a:ext cx="3017724" cy="2808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5"/>
          <p:cNvSpPr txBox="1"/>
          <p:nvPr>
            <p:ph type="title"/>
          </p:nvPr>
        </p:nvSpPr>
        <p:spPr>
          <a:xfrm>
            <a:off x="720000" y="445025"/>
            <a:ext cx="7704000" cy="118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Как будет выглядеть продукт для пользователя?</a:t>
            </a:r>
            <a:endParaRPr sz="3400"/>
          </a:p>
        </p:txBody>
      </p:sp>
      <p:sp>
        <p:nvSpPr>
          <p:cNvPr id="176" name="Google Shape;176;p25"/>
          <p:cNvSpPr txBox="1"/>
          <p:nvPr/>
        </p:nvSpPr>
        <p:spPr>
          <a:xfrm>
            <a:off x="726775" y="1778850"/>
            <a:ext cx="7704000" cy="278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Char char="●"/>
            </a:pPr>
            <a:r>
              <a:rPr lang="en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Приложение для ввода параметров и начала работы </a:t>
            </a:r>
            <a:endParaRPr sz="18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Char char="●"/>
            </a:pPr>
            <a:r>
              <a:rPr lang="en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Shiny-страница с аналитикой сообщений из чата</a:t>
            </a:r>
            <a:endParaRPr sz="18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Общий пайплайн работы</a:t>
            </a:r>
            <a:endParaRPr/>
          </a:p>
        </p:txBody>
      </p:sp>
      <p:sp>
        <p:nvSpPr>
          <p:cNvPr id="182" name="Google Shape;182;p26"/>
          <p:cNvSpPr txBox="1"/>
          <p:nvPr/>
        </p:nvSpPr>
        <p:spPr>
          <a:xfrm flipH="1">
            <a:off x="939125" y="1853600"/>
            <a:ext cx="2143200" cy="49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Inter Tight ExtraBold"/>
                <a:ea typeface="Inter Tight ExtraBold"/>
                <a:cs typeface="Inter Tight ExtraBold"/>
                <a:sym typeface="Inter Tight ExtraBold"/>
              </a:rPr>
              <a:t>ETL</a:t>
            </a:r>
            <a:endParaRPr sz="2200">
              <a:solidFill>
                <a:schemeClr val="dk1"/>
              </a:solidFill>
              <a:latin typeface="Inter Tight ExtraBold"/>
              <a:ea typeface="Inter Tight ExtraBold"/>
              <a:cs typeface="Inter Tight ExtraBold"/>
              <a:sym typeface="Inter Tight ExtraBold"/>
            </a:endParaRPr>
          </a:p>
        </p:txBody>
      </p:sp>
      <p:sp>
        <p:nvSpPr>
          <p:cNvPr id="183" name="Google Shape;183;p26"/>
          <p:cNvSpPr txBox="1"/>
          <p:nvPr/>
        </p:nvSpPr>
        <p:spPr>
          <a:xfrm flipH="1">
            <a:off x="939124" y="1394824"/>
            <a:ext cx="2143200" cy="57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Telegram API + </a:t>
            </a:r>
            <a:r>
              <a:rPr lang="en" sz="11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tidyverse</a:t>
            </a:r>
            <a:endParaRPr sz="1100">
              <a:solidFill>
                <a:schemeClr val="dk1"/>
              </a:solidFill>
              <a:highlight>
                <a:srgbClr val="FFFF00"/>
              </a:highlight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84" name="Google Shape;184;p26"/>
          <p:cNvSpPr txBox="1"/>
          <p:nvPr/>
        </p:nvSpPr>
        <p:spPr>
          <a:xfrm flipH="1">
            <a:off x="2646637" y="3466425"/>
            <a:ext cx="2143200" cy="49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Inter Tight ExtraBold"/>
                <a:ea typeface="Inter Tight ExtraBold"/>
                <a:cs typeface="Inter Tight ExtraBold"/>
                <a:sym typeface="Inter Tight ExtraBold"/>
              </a:rPr>
              <a:t>ML</a:t>
            </a:r>
            <a:endParaRPr sz="2200">
              <a:solidFill>
                <a:schemeClr val="dk1"/>
              </a:solidFill>
              <a:latin typeface="Inter Tight ExtraBold"/>
              <a:ea typeface="Inter Tight ExtraBold"/>
              <a:cs typeface="Inter Tight ExtraBold"/>
              <a:sym typeface="Inter Tight ExtraBold"/>
            </a:endParaRPr>
          </a:p>
        </p:txBody>
      </p:sp>
      <p:sp>
        <p:nvSpPr>
          <p:cNvPr id="185" name="Google Shape;185;p26"/>
          <p:cNvSpPr txBox="1"/>
          <p:nvPr/>
        </p:nvSpPr>
        <p:spPr>
          <a:xfrm flipH="1">
            <a:off x="2646636" y="3891301"/>
            <a:ext cx="2143200" cy="5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ollama + rollama</a:t>
            </a:r>
            <a:endParaRPr sz="11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g</a:t>
            </a:r>
            <a:r>
              <a:rPr lang="en" sz="11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oogle drive</a:t>
            </a:r>
            <a:endParaRPr sz="11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86" name="Google Shape;186;p26"/>
          <p:cNvSpPr txBox="1"/>
          <p:nvPr/>
        </p:nvSpPr>
        <p:spPr>
          <a:xfrm flipH="1">
            <a:off x="4354150" y="1853600"/>
            <a:ext cx="2143200" cy="49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Inter Tight ExtraBold"/>
                <a:ea typeface="Inter Tight ExtraBold"/>
                <a:cs typeface="Inter Tight ExtraBold"/>
                <a:sym typeface="Inter Tight ExtraBold"/>
              </a:rPr>
              <a:t>Analysis</a:t>
            </a:r>
            <a:endParaRPr sz="2200">
              <a:solidFill>
                <a:schemeClr val="dk1"/>
              </a:solidFill>
              <a:latin typeface="Inter Tight ExtraBold"/>
              <a:ea typeface="Inter Tight ExtraBold"/>
              <a:cs typeface="Inter Tight ExtraBold"/>
              <a:sym typeface="Inter Tight ExtraBold"/>
            </a:endParaRPr>
          </a:p>
        </p:txBody>
      </p:sp>
      <p:sp>
        <p:nvSpPr>
          <p:cNvPr id="187" name="Google Shape;187;p26"/>
          <p:cNvSpPr txBox="1"/>
          <p:nvPr/>
        </p:nvSpPr>
        <p:spPr>
          <a:xfrm flipH="1">
            <a:off x="4354149" y="1394824"/>
            <a:ext cx="2143200" cy="57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t</a:t>
            </a:r>
            <a:r>
              <a:rPr lang="en" sz="11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idyverse</a:t>
            </a:r>
            <a:endParaRPr sz="11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g</a:t>
            </a:r>
            <a:r>
              <a:rPr lang="en" sz="11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oogle drive</a:t>
            </a:r>
            <a:endParaRPr sz="11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88" name="Google Shape;188;p26"/>
          <p:cNvSpPr txBox="1"/>
          <p:nvPr/>
        </p:nvSpPr>
        <p:spPr>
          <a:xfrm flipH="1">
            <a:off x="6061663" y="3466425"/>
            <a:ext cx="2143200" cy="49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Inter Tight ExtraBold"/>
                <a:ea typeface="Inter Tight ExtraBold"/>
                <a:cs typeface="Inter Tight ExtraBold"/>
                <a:sym typeface="Inter Tight ExtraBold"/>
              </a:rPr>
              <a:t>Visualisation</a:t>
            </a:r>
            <a:endParaRPr sz="2200">
              <a:solidFill>
                <a:schemeClr val="dk1"/>
              </a:solidFill>
              <a:latin typeface="Inter Tight ExtraBold"/>
              <a:ea typeface="Inter Tight ExtraBold"/>
              <a:cs typeface="Inter Tight ExtraBold"/>
              <a:sym typeface="Inter Tight ExtraBold"/>
            </a:endParaRPr>
          </a:p>
        </p:txBody>
      </p:sp>
      <p:sp>
        <p:nvSpPr>
          <p:cNvPr id="189" name="Google Shape;189;p26"/>
          <p:cNvSpPr txBox="1"/>
          <p:nvPr/>
        </p:nvSpPr>
        <p:spPr>
          <a:xfrm flipH="1">
            <a:off x="6061662" y="3891301"/>
            <a:ext cx="2143200" cy="5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s</a:t>
            </a:r>
            <a:r>
              <a:rPr lang="en" sz="11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hiny + scales + ggplot2</a:t>
            </a:r>
            <a:endParaRPr sz="11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0" name="Google Shape;190;p26"/>
          <p:cNvSpPr/>
          <p:nvPr/>
        </p:nvSpPr>
        <p:spPr>
          <a:xfrm>
            <a:off x="1835761" y="2670400"/>
            <a:ext cx="348900" cy="348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191" name="Google Shape;191;p26"/>
          <p:cNvCxnSpPr>
            <a:stCxn id="190" idx="0"/>
            <a:endCxn id="182" idx="2"/>
          </p:cNvCxnSpPr>
          <p:nvPr/>
        </p:nvCxnSpPr>
        <p:spPr>
          <a:xfrm flipH="1" rot="10800000">
            <a:off x="2010211" y="2343700"/>
            <a:ext cx="600" cy="326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2" name="Google Shape;192;p26"/>
          <p:cNvSpPr/>
          <p:nvPr/>
        </p:nvSpPr>
        <p:spPr>
          <a:xfrm>
            <a:off x="3543274" y="2670400"/>
            <a:ext cx="348900" cy="348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3" name="Google Shape;193;p26"/>
          <p:cNvSpPr/>
          <p:nvPr/>
        </p:nvSpPr>
        <p:spPr>
          <a:xfrm>
            <a:off x="5250787" y="2670400"/>
            <a:ext cx="348900" cy="348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4" name="Google Shape;194;p26"/>
          <p:cNvSpPr/>
          <p:nvPr/>
        </p:nvSpPr>
        <p:spPr>
          <a:xfrm>
            <a:off x="6958299" y="2670400"/>
            <a:ext cx="348900" cy="348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195" name="Google Shape;195;p26"/>
          <p:cNvCxnSpPr>
            <a:stCxn id="190" idx="3"/>
            <a:endCxn id="192" idx="1"/>
          </p:cNvCxnSpPr>
          <p:nvPr/>
        </p:nvCxnSpPr>
        <p:spPr>
          <a:xfrm>
            <a:off x="2184661" y="2844850"/>
            <a:ext cx="13587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6" name="Google Shape;196;p26"/>
          <p:cNvCxnSpPr>
            <a:stCxn id="192" idx="2"/>
            <a:endCxn id="184" idx="0"/>
          </p:cNvCxnSpPr>
          <p:nvPr/>
        </p:nvCxnSpPr>
        <p:spPr>
          <a:xfrm>
            <a:off x="3717724" y="3019300"/>
            <a:ext cx="600" cy="447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7" name="Google Shape;197;p26"/>
          <p:cNvCxnSpPr>
            <a:stCxn id="192" idx="3"/>
            <a:endCxn id="193" idx="1"/>
          </p:cNvCxnSpPr>
          <p:nvPr/>
        </p:nvCxnSpPr>
        <p:spPr>
          <a:xfrm>
            <a:off x="3892174" y="2844850"/>
            <a:ext cx="13587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8" name="Google Shape;198;p26"/>
          <p:cNvCxnSpPr>
            <a:stCxn id="193" idx="0"/>
            <a:endCxn id="186" idx="2"/>
          </p:cNvCxnSpPr>
          <p:nvPr/>
        </p:nvCxnSpPr>
        <p:spPr>
          <a:xfrm flipH="1" rot="10800000">
            <a:off x="5425237" y="2343700"/>
            <a:ext cx="600" cy="326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9" name="Google Shape;199;p26"/>
          <p:cNvCxnSpPr>
            <a:stCxn id="193" idx="3"/>
            <a:endCxn id="194" idx="1"/>
          </p:cNvCxnSpPr>
          <p:nvPr/>
        </p:nvCxnSpPr>
        <p:spPr>
          <a:xfrm>
            <a:off x="5599687" y="2844850"/>
            <a:ext cx="13587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0" name="Google Shape;200;p26"/>
          <p:cNvCxnSpPr>
            <a:stCxn id="188" idx="0"/>
            <a:endCxn id="194" idx="2"/>
          </p:cNvCxnSpPr>
          <p:nvPr/>
        </p:nvCxnSpPr>
        <p:spPr>
          <a:xfrm rot="10800000">
            <a:off x="7132663" y="3019425"/>
            <a:ext cx="600" cy="447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7"/>
          <p:cNvSpPr txBox="1"/>
          <p:nvPr>
            <p:ph type="title"/>
          </p:nvPr>
        </p:nvSpPr>
        <p:spPr>
          <a:xfrm>
            <a:off x="1681775" y="1793200"/>
            <a:ext cx="5067600" cy="186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ETL</a:t>
            </a:r>
            <a:endParaRPr/>
          </a:p>
        </p:txBody>
      </p:sp>
      <p:sp>
        <p:nvSpPr>
          <p:cNvPr id="206" name="Google Shape;206;p27"/>
          <p:cNvSpPr txBox="1"/>
          <p:nvPr>
            <p:ph idx="2" type="title"/>
          </p:nvPr>
        </p:nvSpPr>
        <p:spPr>
          <a:xfrm>
            <a:off x="835988" y="816025"/>
            <a:ext cx="1316700" cy="1319100"/>
          </a:xfrm>
          <a:prstGeom prst="rect">
            <a:avLst/>
          </a:prstGeom>
        </p:spPr>
        <p:txBody>
          <a:bodyPr anchorCtr="0" anchor="ctr" bIns="0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07" name="Google Shape;207;p27"/>
          <p:cNvSpPr txBox="1"/>
          <p:nvPr>
            <p:ph idx="1" type="subTitle"/>
          </p:nvPr>
        </p:nvSpPr>
        <p:spPr>
          <a:xfrm>
            <a:off x="3240388" y="3585875"/>
            <a:ext cx="5067600" cy="64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Extract &amp; Transform &amp; Load</a:t>
            </a:r>
            <a:endParaRPr/>
          </a:p>
        </p:txBody>
      </p:sp>
      <p:sp>
        <p:nvSpPr>
          <p:cNvPr id="208" name="Google Shape;208;p27"/>
          <p:cNvSpPr/>
          <p:nvPr/>
        </p:nvSpPr>
        <p:spPr>
          <a:xfrm>
            <a:off x="7354575" y="1245550"/>
            <a:ext cx="645600" cy="645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Стек технологий</a:t>
            </a:r>
            <a:endParaRPr/>
          </a:p>
        </p:txBody>
      </p:sp>
      <p:sp>
        <p:nvSpPr>
          <p:cNvPr id="214" name="Google Shape;214;p28"/>
          <p:cNvSpPr txBox="1"/>
          <p:nvPr/>
        </p:nvSpPr>
        <p:spPr>
          <a:xfrm>
            <a:off x="726775" y="1288550"/>
            <a:ext cx="7704000" cy="16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aleway"/>
              <a:buChar char="●"/>
            </a:pPr>
            <a:r>
              <a:rPr lang="en" sz="17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Telegram API</a:t>
            </a:r>
            <a:endParaRPr sz="17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aleway"/>
              <a:buChar char="●"/>
            </a:pPr>
            <a:r>
              <a:rPr lang="en" sz="17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Tidyverse</a:t>
            </a:r>
            <a:endParaRPr sz="17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aleway"/>
              <a:buChar char="●"/>
            </a:pPr>
            <a:r>
              <a:rPr lang="en" sz="17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Shiny app</a:t>
            </a:r>
            <a:endParaRPr sz="17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15" name="Google Shape;21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4550" y="3190778"/>
            <a:ext cx="1777362" cy="11846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90096" y="3190778"/>
            <a:ext cx="1777362" cy="11846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665642" y="3190778"/>
            <a:ext cx="1777362" cy="11846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28" title="image-Photoroom (1)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90025" y="3190775"/>
            <a:ext cx="1226400" cy="109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098683" y="3181575"/>
            <a:ext cx="960193" cy="1108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2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125213" y="3287450"/>
            <a:ext cx="858225" cy="99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Design Inspiration Theme for Business by Slidesgo">
  <a:themeElements>
    <a:clrScheme name="Simple Light">
      <a:dk1>
        <a:srgbClr val="191919"/>
      </a:dk1>
      <a:lt1>
        <a:srgbClr val="FFFFFF"/>
      </a:lt1>
      <a:dk2>
        <a:srgbClr val="456CFE"/>
      </a:dk2>
      <a:lt2>
        <a:srgbClr val="4BA5F1"/>
      </a:lt2>
      <a:accent1>
        <a:srgbClr val="1AF0C0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